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49"/>
  </p:notesMasterIdLst>
  <p:sldIdLst>
    <p:sldId id="500" r:id="rId5"/>
    <p:sldId id="257" r:id="rId6"/>
    <p:sldId id="497" r:id="rId7"/>
    <p:sldId id="498" r:id="rId8"/>
    <p:sldId id="486" r:id="rId9"/>
    <p:sldId id="509" r:id="rId10"/>
    <p:sldId id="307" r:id="rId11"/>
    <p:sldId id="306" r:id="rId12"/>
    <p:sldId id="308" r:id="rId13"/>
    <p:sldId id="309" r:id="rId14"/>
    <p:sldId id="310" r:id="rId15"/>
    <p:sldId id="312" r:id="rId16"/>
    <p:sldId id="311" r:id="rId17"/>
    <p:sldId id="313" r:id="rId18"/>
    <p:sldId id="510" r:id="rId19"/>
    <p:sldId id="502" r:id="rId20"/>
    <p:sldId id="501" r:id="rId21"/>
    <p:sldId id="460" r:id="rId22"/>
    <p:sldId id="489" r:id="rId23"/>
    <p:sldId id="506" r:id="rId24"/>
    <p:sldId id="507" r:id="rId25"/>
    <p:sldId id="260" r:id="rId26"/>
    <p:sldId id="272" r:id="rId27"/>
    <p:sldId id="492" r:id="rId28"/>
    <p:sldId id="273" r:id="rId29"/>
    <p:sldId id="314" r:id="rId30"/>
    <p:sldId id="315" r:id="rId31"/>
    <p:sldId id="316" r:id="rId32"/>
    <p:sldId id="287" r:id="rId33"/>
    <p:sldId id="289" r:id="rId34"/>
    <p:sldId id="278" r:id="rId35"/>
    <p:sldId id="493" r:id="rId36"/>
    <p:sldId id="286" r:id="rId37"/>
    <p:sldId id="276" r:id="rId38"/>
    <p:sldId id="275" r:id="rId39"/>
    <p:sldId id="277" r:id="rId40"/>
    <p:sldId id="279" r:id="rId41"/>
    <p:sldId id="292" r:id="rId42"/>
    <p:sldId id="295" r:id="rId43"/>
    <p:sldId id="301" r:id="rId44"/>
    <p:sldId id="302" r:id="rId45"/>
    <p:sldId id="304" r:id="rId46"/>
    <p:sldId id="281" r:id="rId47"/>
    <p:sldId id="28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 Springston" initials="AS" lastIdx="3" clrIdx="0">
    <p:extLst/>
  </p:cmAuthor>
  <p:cmAuthor id="2" name="Yue Sun" initials="YS" lastIdx="1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93CD"/>
    <a:srgbClr val="14293D"/>
    <a:srgbClr val="93CBDD"/>
    <a:srgbClr val="61B3CD"/>
    <a:srgbClr val="30439B"/>
    <a:srgbClr val="72BF44"/>
    <a:srgbClr val="DAE3F3"/>
    <a:srgbClr val="6678D0"/>
    <a:srgbClr val="495EC7"/>
    <a:srgbClr val="318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3" autoAdjust="0"/>
    <p:restoredTop sz="87853" autoAdjust="0"/>
  </p:normalViewPr>
  <p:slideViewPr>
    <p:cSldViewPr snapToGrid="0">
      <p:cViewPr varScale="1">
        <p:scale>
          <a:sx n="96" d="100"/>
          <a:sy n="96" d="100"/>
        </p:scale>
        <p:origin x="84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5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8BE591-0940-47B7-BD9E-78528606AC5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FB1FA1-9EC2-47DC-8DD8-C5B2B0ECC470}">
      <dgm:prSet phldrT="[Text]"/>
      <dgm:spPr>
        <a:gradFill flip="none" rotWithShape="1">
          <a:gsLst>
            <a:gs pos="0">
              <a:srgbClr val="30439B"/>
            </a:gs>
            <a:gs pos="100000">
              <a:srgbClr val="14293D"/>
            </a:gs>
          </a:gsLst>
          <a:path path="circle">
            <a:fillToRect l="50000" t="130000" r="50000" b="-30000"/>
          </a:path>
          <a:tileRect/>
        </a:gra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err="1"/>
            <a:t>Fazendville</a:t>
          </a:r>
          <a:r>
            <a:rPr lang="en-US" dirty="0"/>
            <a:t> WWTP Decommissioning </a:t>
          </a:r>
        </a:p>
      </dgm:t>
    </dgm:pt>
    <dgm:pt modelId="{A9E33D21-E9F2-4B70-912B-A8C88B75242E}" type="parTrans" cxnId="{9D9A4CC1-673E-49FC-9ADB-35735CB97056}">
      <dgm:prSet/>
      <dgm:spPr/>
      <dgm:t>
        <a:bodyPr/>
        <a:lstStyle/>
        <a:p>
          <a:endParaRPr lang="en-US"/>
        </a:p>
      </dgm:t>
    </dgm:pt>
    <dgm:pt modelId="{5632B651-05EF-4B99-AD76-8B421585591F}" type="sibTrans" cxnId="{9D9A4CC1-673E-49FC-9ADB-35735CB97056}">
      <dgm:prSet/>
      <dgm:spPr/>
      <dgm:t>
        <a:bodyPr/>
        <a:lstStyle/>
        <a:p>
          <a:endParaRPr lang="en-US"/>
        </a:p>
      </dgm:t>
    </dgm:pt>
    <dgm:pt modelId="{E3EA70D6-DF8A-496C-BB60-2C896CB6BA96}">
      <dgm:prSet phldrT="[Text]"/>
      <dgm:spPr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Hardening of F1-01 Pump Station</a:t>
          </a:r>
        </a:p>
      </dgm:t>
    </dgm:pt>
    <dgm:pt modelId="{9C838C7E-A08B-40F6-A399-A72792CBFDF5}" type="parTrans" cxnId="{1D371DC1-46D5-4196-9CF7-A9081EDD89A5}">
      <dgm:prSet/>
      <dgm:spPr/>
      <dgm:t>
        <a:bodyPr/>
        <a:lstStyle/>
        <a:p>
          <a:endParaRPr lang="en-US"/>
        </a:p>
      </dgm:t>
    </dgm:pt>
    <dgm:pt modelId="{A2B4F8FD-8D45-45D5-A8A4-BD0515BBB97A}" type="sibTrans" cxnId="{1D371DC1-46D5-4196-9CF7-A9081EDD89A5}">
      <dgm:prSet/>
      <dgm:spPr/>
      <dgm:t>
        <a:bodyPr/>
        <a:lstStyle/>
        <a:p>
          <a:endParaRPr lang="en-US"/>
        </a:p>
      </dgm:t>
    </dgm:pt>
    <dgm:pt modelId="{3E5B2892-1AC1-47B3-9674-BDA6B593E540}">
      <dgm:prSet phldrT="[Text]"/>
      <dgm:spPr>
        <a:gradFill flip="none" rotWithShape="1">
          <a:gsLst>
            <a:gs pos="0">
              <a:srgbClr val="30439B"/>
            </a:gs>
            <a:gs pos="100000">
              <a:srgbClr val="14293D"/>
            </a:gs>
          </a:gsLst>
          <a:path path="circle">
            <a:fillToRect l="50000" t="130000" r="50000" b="-30000"/>
          </a:path>
          <a:tileRect/>
        </a:gra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err="1"/>
            <a:t>Dravo</a:t>
          </a:r>
          <a:r>
            <a:rPr lang="en-US" dirty="0"/>
            <a:t> WWTP Decommissioning</a:t>
          </a:r>
        </a:p>
      </dgm:t>
    </dgm:pt>
    <dgm:pt modelId="{C959FD09-8630-4AEE-90B2-888C1C415C2E}" type="parTrans" cxnId="{D760A8BD-A28A-4610-B3B3-CC8DB5AE4F2C}">
      <dgm:prSet/>
      <dgm:spPr/>
      <dgm:t>
        <a:bodyPr/>
        <a:lstStyle/>
        <a:p>
          <a:endParaRPr lang="en-US"/>
        </a:p>
      </dgm:t>
    </dgm:pt>
    <dgm:pt modelId="{B02CC6DF-336C-41AF-99FA-2A7074A58A16}" type="sibTrans" cxnId="{D760A8BD-A28A-4610-B3B3-CC8DB5AE4F2C}">
      <dgm:prSet/>
      <dgm:spPr/>
      <dgm:t>
        <a:bodyPr/>
        <a:lstStyle/>
        <a:p>
          <a:endParaRPr lang="en-US"/>
        </a:p>
      </dgm:t>
    </dgm:pt>
    <dgm:pt modelId="{187DE767-293E-4027-A3DC-A9960773E9F4}">
      <dgm:prSet phldrT="[Text]"/>
      <dgm:spPr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Hardening and Reuse of Effluent Pump Station and Force Main</a:t>
          </a:r>
        </a:p>
      </dgm:t>
    </dgm:pt>
    <dgm:pt modelId="{5B425818-9AA8-4180-B111-780CA810D5FE}" type="parTrans" cxnId="{28593038-6325-4B1C-B4F6-AEBB86831DAF}">
      <dgm:prSet/>
      <dgm:spPr/>
      <dgm:t>
        <a:bodyPr/>
        <a:lstStyle/>
        <a:p>
          <a:endParaRPr lang="en-US"/>
        </a:p>
      </dgm:t>
    </dgm:pt>
    <dgm:pt modelId="{9B8578AA-236F-4CA2-B232-F4119063E561}" type="sibTrans" cxnId="{28593038-6325-4B1C-B4F6-AEBB86831DAF}">
      <dgm:prSet/>
      <dgm:spPr/>
      <dgm:t>
        <a:bodyPr/>
        <a:lstStyle/>
        <a:p>
          <a:endParaRPr lang="en-US"/>
        </a:p>
      </dgm:t>
    </dgm:pt>
    <dgm:pt modelId="{80C218D0-E965-4B07-9095-2B5E99A885D6}">
      <dgm:prSet phldrT="[Text]"/>
      <dgm:spPr>
        <a:gradFill flip="none" rotWithShape="1">
          <a:gsLst>
            <a:gs pos="0">
              <a:srgbClr val="30439B"/>
            </a:gs>
            <a:gs pos="100000">
              <a:srgbClr val="14293D"/>
            </a:gs>
          </a:gsLst>
          <a:path path="circle">
            <a:fillToRect l="50000" t="130000" r="50000" b="-30000"/>
          </a:path>
          <a:tileRect/>
        </a:gra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Violet WWTP Decommissioning</a:t>
          </a:r>
        </a:p>
      </dgm:t>
    </dgm:pt>
    <dgm:pt modelId="{C291EF2F-A3CE-474E-8BF4-5035B8AFC507}" type="parTrans" cxnId="{B55C320F-8E53-47AD-9999-22B50944A645}">
      <dgm:prSet/>
      <dgm:spPr/>
      <dgm:t>
        <a:bodyPr/>
        <a:lstStyle/>
        <a:p>
          <a:endParaRPr lang="en-US"/>
        </a:p>
      </dgm:t>
    </dgm:pt>
    <dgm:pt modelId="{1C1CB4B7-3D0A-468E-956C-FCF8E4538E41}" type="sibTrans" cxnId="{B55C320F-8E53-47AD-9999-22B50944A645}">
      <dgm:prSet/>
      <dgm:spPr/>
      <dgm:t>
        <a:bodyPr/>
        <a:lstStyle/>
        <a:p>
          <a:endParaRPr lang="en-US"/>
        </a:p>
      </dgm:t>
    </dgm:pt>
    <dgm:pt modelId="{12F3A3EE-1490-4421-80AE-63D565254E2B}">
      <dgm:prSet phldrT="[Text]"/>
      <dgm:spPr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Hardening and Reuse of Influent Pump Station</a:t>
          </a:r>
        </a:p>
      </dgm:t>
    </dgm:pt>
    <dgm:pt modelId="{EF771051-FF8C-473C-915A-7C54A388D0A0}" type="parTrans" cxnId="{B7258A59-DD93-4D1D-ACA8-E3F67E139A02}">
      <dgm:prSet/>
      <dgm:spPr/>
      <dgm:t>
        <a:bodyPr/>
        <a:lstStyle/>
        <a:p>
          <a:endParaRPr lang="en-US"/>
        </a:p>
      </dgm:t>
    </dgm:pt>
    <dgm:pt modelId="{E14AC652-9C1F-48B5-AC1F-A77590530217}" type="sibTrans" cxnId="{B7258A59-DD93-4D1D-ACA8-E3F67E139A02}">
      <dgm:prSet/>
      <dgm:spPr/>
      <dgm:t>
        <a:bodyPr/>
        <a:lstStyle/>
        <a:p>
          <a:endParaRPr lang="en-US"/>
        </a:p>
      </dgm:t>
    </dgm:pt>
    <dgm:pt modelId="{885E5BB0-825C-449E-B9CF-3B118A4F9B45}">
      <dgm:prSet phldrT="[Text]"/>
      <dgm:spPr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New Force Main</a:t>
          </a:r>
        </a:p>
      </dgm:t>
    </dgm:pt>
    <dgm:pt modelId="{95CFE497-E2CB-4F7A-B9FE-A780AE79FA34}" type="parTrans" cxnId="{B53A11D7-C1A2-46AC-944F-54E16C9F5628}">
      <dgm:prSet/>
      <dgm:spPr/>
      <dgm:t>
        <a:bodyPr/>
        <a:lstStyle/>
        <a:p>
          <a:endParaRPr lang="en-US"/>
        </a:p>
      </dgm:t>
    </dgm:pt>
    <dgm:pt modelId="{B96AD90E-E3EB-4F3E-9DCC-26D631C66874}" type="sibTrans" cxnId="{B53A11D7-C1A2-46AC-944F-54E16C9F5628}">
      <dgm:prSet/>
      <dgm:spPr/>
      <dgm:t>
        <a:bodyPr/>
        <a:lstStyle/>
        <a:p>
          <a:endParaRPr lang="en-US"/>
        </a:p>
      </dgm:t>
    </dgm:pt>
    <dgm:pt modelId="{887A0525-5BAE-44F8-9812-8C259A12592E}">
      <dgm:prSet phldrT="[Text]"/>
      <dgm:spPr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New Force Main</a:t>
          </a:r>
        </a:p>
      </dgm:t>
    </dgm:pt>
    <dgm:pt modelId="{DCB63434-277F-4CE3-A173-1852905A82D5}" type="parTrans" cxnId="{D2AD3BFF-71F7-46E0-8B09-E74F30B2BC79}">
      <dgm:prSet/>
      <dgm:spPr/>
      <dgm:t>
        <a:bodyPr/>
        <a:lstStyle/>
        <a:p>
          <a:endParaRPr lang="en-US"/>
        </a:p>
      </dgm:t>
    </dgm:pt>
    <dgm:pt modelId="{1950031B-3C03-4E21-A0AF-7BF20CC99236}" type="sibTrans" cxnId="{D2AD3BFF-71F7-46E0-8B09-E74F30B2BC79}">
      <dgm:prSet/>
      <dgm:spPr/>
      <dgm:t>
        <a:bodyPr/>
        <a:lstStyle/>
        <a:p>
          <a:endParaRPr lang="en-US"/>
        </a:p>
      </dgm:t>
    </dgm:pt>
    <dgm:pt modelId="{69A24132-015A-447F-A781-187FE54247C7}">
      <dgm:prSet phldrT="[Text]"/>
      <dgm:spPr>
        <a:gradFill flip="none" rotWithShape="1">
          <a:gsLst>
            <a:gs pos="0">
              <a:srgbClr val="30439B"/>
            </a:gs>
            <a:gs pos="100000">
              <a:srgbClr val="14293D"/>
            </a:gs>
          </a:gsLst>
          <a:path path="circle">
            <a:fillToRect l="50000" t="130000" r="50000" b="-30000"/>
          </a:path>
          <a:tileRect/>
        </a:gra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Munster WWTP</a:t>
          </a:r>
        </a:p>
      </dgm:t>
    </dgm:pt>
    <dgm:pt modelId="{728911E0-BA07-4CB5-AD5C-412A16EF78E9}" type="parTrans" cxnId="{BA701AB1-1551-44DC-9961-ED73952CCAF3}">
      <dgm:prSet/>
      <dgm:spPr/>
      <dgm:t>
        <a:bodyPr/>
        <a:lstStyle/>
        <a:p>
          <a:endParaRPr lang="en-US"/>
        </a:p>
      </dgm:t>
    </dgm:pt>
    <dgm:pt modelId="{E1F041A5-A0CF-4C1F-9F8B-8560F9B157AB}" type="sibTrans" cxnId="{BA701AB1-1551-44DC-9961-ED73952CCAF3}">
      <dgm:prSet/>
      <dgm:spPr/>
      <dgm:t>
        <a:bodyPr/>
        <a:lstStyle/>
        <a:p>
          <a:endParaRPr lang="en-US"/>
        </a:p>
      </dgm:t>
    </dgm:pt>
    <dgm:pt modelId="{A151B71B-5E76-4DBB-BE94-98EBDD94143C}">
      <dgm:prSet phldrT="[Text]"/>
      <dgm:spPr>
        <a:gradFill flip="none" rotWithShape="1">
          <a:gsLst>
            <a:gs pos="0">
              <a:srgbClr val="30439B"/>
            </a:gs>
            <a:gs pos="100000">
              <a:srgbClr val="14293D"/>
            </a:gs>
          </a:gsLst>
          <a:path path="circle">
            <a:fillToRect l="50000" t="130000" r="50000" b="-30000"/>
          </a:path>
          <a:tileRect/>
        </a:gradFill>
        <a:ln>
          <a:solidFill>
            <a:schemeClr val="bg1"/>
          </a:solidFill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Riverbend Oxidation Pond</a:t>
          </a:r>
        </a:p>
      </dgm:t>
    </dgm:pt>
    <dgm:pt modelId="{AE981F94-BAA5-4A47-BF42-345326B0BCAB}" type="parTrans" cxnId="{E12DBC64-873E-4CF2-92AC-CDC798BCD8ED}">
      <dgm:prSet/>
      <dgm:spPr/>
      <dgm:t>
        <a:bodyPr/>
        <a:lstStyle/>
        <a:p>
          <a:endParaRPr lang="en-US"/>
        </a:p>
      </dgm:t>
    </dgm:pt>
    <dgm:pt modelId="{15C14559-8538-4BED-8489-61533F34A0D6}" type="sibTrans" cxnId="{E12DBC64-873E-4CF2-92AC-CDC798BCD8ED}">
      <dgm:prSet/>
      <dgm:spPr/>
      <dgm:t>
        <a:bodyPr/>
        <a:lstStyle/>
        <a:p>
          <a:endParaRPr lang="en-US"/>
        </a:p>
      </dgm:t>
    </dgm:pt>
    <dgm:pt modelId="{8989FE25-CF74-46C7-943E-763C3108E699}">
      <dgm:prSet phldrT="[Text]"/>
      <dgm:spPr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Hardening</a:t>
          </a:r>
        </a:p>
      </dgm:t>
    </dgm:pt>
    <dgm:pt modelId="{C3BAF24C-AD91-490D-B9AC-22CE5FD8B64E}" type="parTrans" cxnId="{AB770F49-CFC9-4096-A72C-E629310ADBAA}">
      <dgm:prSet/>
      <dgm:spPr/>
      <dgm:t>
        <a:bodyPr/>
        <a:lstStyle/>
        <a:p>
          <a:endParaRPr lang="en-US"/>
        </a:p>
      </dgm:t>
    </dgm:pt>
    <dgm:pt modelId="{902F5C06-3B60-4AFF-A3F7-3FD45C098D99}" type="sibTrans" cxnId="{AB770F49-CFC9-4096-A72C-E629310ADBAA}">
      <dgm:prSet/>
      <dgm:spPr/>
      <dgm:t>
        <a:bodyPr/>
        <a:lstStyle/>
        <a:p>
          <a:endParaRPr lang="en-US"/>
        </a:p>
      </dgm:t>
    </dgm:pt>
    <dgm:pt modelId="{A1A9D835-555A-44AF-B888-090E96C54E4F}">
      <dgm:prSet phldrT="[Text]"/>
      <dgm:spPr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Expansion</a:t>
          </a:r>
        </a:p>
      </dgm:t>
    </dgm:pt>
    <dgm:pt modelId="{08959937-7E3C-4E20-AB79-4B9D3ECC753C}" type="parTrans" cxnId="{80E240E0-57A3-476D-B5C1-FBFFE6E0B931}">
      <dgm:prSet/>
      <dgm:spPr/>
      <dgm:t>
        <a:bodyPr/>
        <a:lstStyle/>
        <a:p>
          <a:endParaRPr lang="en-US"/>
        </a:p>
      </dgm:t>
    </dgm:pt>
    <dgm:pt modelId="{D12E9224-004A-46F2-8A3B-E6EB8B1A3E8F}" type="sibTrans" cxnId="{80E240E0-57A3-476D-B5C1-FBFFE6E0B931}">
      <dgm:prSet/>
      <dgm:spPr/>
      <dgm:t>
        <a:bodyPr/>
        <a:lstStyle/>
        <a:p>
          <a:endParaRPr lang="en-US"/>
        </a:p>
      </dgm:t>
    </dgm:pt>
    <dgm:pt modelId="{3C0436BD-2579-4FE0-ADF9-C5B099D43A3C}">
      <dgm:prSet phldrT="[Text]"/>
      <dgm:spPr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effectLst>
          <a:outerShdw blurRad="63500" sx="102000" sy="102000" algn="ctr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/>
            <a:t>Conversion to Wetlands Assimilation Discharge</a:t>
          </a:r>
        </a:p>
      </dgm:t>
    </dgm:pt>
    <dgm:pt modelId="{C22ED5DE-7BF7-40EC-8EEC-08DDC325AC47}" type="parTrans" cxnId="{B6BCEC23-AF0B-4628-B43F-C799420CCE84}">
      <dgm:prSet/>
      <dgm:spPr/>
      <dgm:t>
        <a:bodyPr/>
        <a:lstStyle/>
        <a:p>
          <a:endParaRPr lang="en-US"/>
        </a:p>
      </dgm:t>
    </dgm:pt>
    <dgm:pt modelId="{48AB8CFC-835A-4BAF-9CDC-53C17A37ECA7}" type="sibTrans" cxnId="{B6BCEC23-AF0B-4628-B43F-C799420CCE84}">
      <dgm:prSet/>
      <dgm:spPr/>
      <dgm:t>
        <a:bodyPr/>
        <a:lstStyle/>
        <a:p>
          <a:endParaRPr lang="en-US"/>
        </a:p>
      </dgm:t>
    </dgm:pt>
    <dgm:pt modelId="{F4D4B39D-F785-4002-B5CB-DBA5B2D5F1F6}" type="pres">
      <dgm:prSet presAssocID="{A88BE591-0940-47B7-BD9E-78528606AC54}" presName="Name0" presStyleCnt="0">
        <dgm:presLayoutVars>
          <dgm:dir/>
          <dgm:animLvl val="lvl"/>
          <dgm:resizeHandles val="exact"/>
        </dgm:presLayoutVars>
      </dgm:prSet>
      <dgm:spPr/>
    </dgm:pt>
    <dgm:pt modelId="{E672FF2F-0EE9-4D00-8EE4-9F9CA7477B09}" type="pres">
      <dgm:prSet presAssocID="{47FB1FA1-9EC2-47DC-8DD8-C5B2B0ECC470}" presName="composite" presStyleCnt="0"/>
      <dgm:spPr/>
    </dgm:pt>
    <dgm:pt modelId="{CC2E19AD-CAFC-4236-B8C3-88835E64402A}" type="pres">
      <dgm:prSet presAssocID="{47FB1FA1-9EC2-47DC-8DD8-C5B2B0ECC470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2596F2FD-6928-4D85-BE4A-1F48EBFF39F8}" type="pres">
      <dgm:prSet presAssocID="{47FB1FA1-9EC2-47DC-8DD8-C5B2B0ECC470}" presName="desTx" presStyleLbl="alignAccFollowNode1" presStyleIdx="0" presStyleCnt="5">
        <dgm:presLayoutVars>
          <dgm:bulletEnabled val="1"/>
        </dgm:presLayoutVars>
      </dgm:prSet>
      <dgm:spPr/>
    </dgm:pt>
    <dgm:pt modelId="{631FDB17-FB91-44F6-8E65-96D6B21DF7BF}" type="pres">
      <dgm:prSet presAssocID="{5632B651-05EF-4B99-AD76-8B421585591F}" presName="space" presStyleCnt="0"/>
      <dgm:spPr/>
    </dgm:pt>
    <dgm:pt modelId="{DA9BCBF4-3A3D-491F-9808-6AEBE7543B45}" type="pres">
      <dgm:prSet presAssocID="{3E5B2892-1AC1-47B3-9674-BDA6B593E540}" presName="composite" presStyleCnt="0"/>
      <dgm:spPr/>
    </dgm:pt>
    <dgm:pt modelId="{4B7AD1FD-405C-42FC-93DA-100A797C674A}" type="pres">
      <dgm:prSet presAssocID="{3E5B2892-1AC1-47B3-9674-BDA6B593E540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B1F5585F-31EB-4E78-9D9D-A4D5496233CB}" type="pres">
      <dgm:prSet presAssocID="{3E5B2892-1AC1-47B3-9674-BDA6B593E540}" presName="desTx" presStyleLbl="alignAccFollowNode1" presStyleIdx="1" presStyleCnt="5">
        <dgm:presLayoutVars>
          <dgm:bulletEnabled val="1"/>
        </dgm:presLayoutVars>
      </dgm:prSet>
      <dgm:spPr/>
    </dgm:pt>
    <dgm:pt modelId="{896C0A1B-9D4C-4B31-BBEE-9E1C6F669C80}" type="pres">
      <dgm:prSet presAssocID="{B02CC6DF-336C-41AF-99FA-2A7074A58A16}" presName="space" presStyleCnt="0"/>
      <dgm:spPr/>
    </dgm:pt>
    <dgm:pt modelId="{089C75E4-4453-4F20-B0ED-E9E5A65D8289}" type="pres">
      <dgm:prSet presAssocID="{80C218D0-E965-4B07-9095-2B5E99A885D6}" presName="composite" presStyleCnt="0"/>
      <dgm:spPr/>
    </dgm:pt>
    <dgm:pt modelId="{B06A8983-6AFE-4470-9905-3C8E52ADC791}" type="pres">
      <dgm:prSet presAssocID="{80C218D0-E965-4B07-9095-2B5E99A885D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1CC728EC-A36D-473C-A152-1EB3B60BA033}" type="pres">
      <dgm:prSet presAssocID="{80C218D0-E965-4B07-9095-2B5E99A885D6}" presName="desTx" presStyleLbl="alignAccFollowNode1" presStyleIdx="2" presStyleCnt="5">
        <dgm:presLayoutVars>
          <dgm:bulletEnabled val="1"/>
        </dgm:presLayoutVars>
      </dgm:prSet>
      <dgm:spPr/>
    </dgm:pt>
    <dgm:pt modelId="{068FAF97-A068-4883-BB0F-E975E6099D5D}" type="pres">
      <dgm:prSet presAssocID="{1C1CB4B7-3D0A-468E-956C-FCF8E4538E41}" presName="space" presStyleCnt="0"/>
      <dgm:spPr/>
    </dgm:pt>
    <dgm:pt modelId="{850C8419-C621-4275-80CC-5F4F2A3F2813}" type="pres">
      <dgm:prSet presAssocID="{69A24132-015A-447F-A781-187FE54247C7}" presName="composite" presStyleCnt="0"/>
      <dgm:spPr/>
    </dgm:pt>
    <dgm:pt modelId="{D5A71019-0D4B-470D-86C4-384D3A5BFB63}" type="pres">
      <dgm:prSet presAssocID="{69A24132-015A-447F-A781-187FE54247C7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9F52CCC6-B59C-4E74-8E43-F98475DD596D}" type="pres">
      <dgm:prSet presAssocID="{69A24132-015A-447F-A781-187FE54247C7}" presName="desTx" presStyleLbl="alignAccFollowNode1" presStyleIdx="3" presStyleCnt="5">
        <dgm:presLayoutVars>
          <dgm:bulletEnabled val="1"/>
        </dgm:presLayoutVars>
      </dgm:prSet>
      <dgm:spPr/>
    </dgm:pt>
    <dgm:pt modelId="{A82C6612-9EDA-45CE-870A-07CBC8557C4F}" type="pres">
      <dgm:prSet presAssocID="{E1F041A5-A0CF-4C1F-9F8B-8560F9B157AB}" presName="space" presStyleCnt="0"/>
      <dgm:spPr/>
    </dgm:pt>
    <dgm:pt modelId="{1A9D3E73-C6D0-4258-AFC9-490F52BCE187}" type="pres">
      <dgm:prSet presAssocID="{A151B71B-5E76-4DBB-BE94-98EBDD94143C}" presName="composite" presStyleCnt="0"/>
      <dgm:spPr/>
    </dgm:pt>
    <dgm:pt modelId="{C507E1EE-2305-4F05-8B58-818835E70326}" type="pres">
      <dgm:prSet presAssocID="{A151B71B-5E76-4DBB-BE94-98EBDD94143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7B3FAA28-EC14-4F76-B579-4D1227FE9355}" type="pres">
      <dgm:prSet presAssocID="{A151B71B-5E76-4DBB-BE94-98EBDD94143C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B55C320F-8E53-47AD-9999-22B50944A645}" srcId="{A88BE591-0940-47B7-BD9E-78528606AC54}" destId="{80C218D0-E965-4B07-9095-2B5E99A885D6}" srcOrd="2" destOrd="0" parTransId="{C291EF2F-A3CE-474E-8BF4-5035B8AFC507}" sibTransId="{1C1CB4B7-3D0A-468E-956C-FCF8E4538E41}"/>
    <dgm:cxn modelId="{D3787122-81CD-4791-82E5-BE4C048C38EC}" type="presOf" srcId="{12F3A3EE-1490-4421-80AE-63D565254E2B}" destId="{1CC728EC-A36D-473C-A152-1EB3B60BA033}" srcOrd="0" destOrd="0" presId="urn:microsoft.com/office/officeart/2005/8/layout/hList1"/>
    <dgm:cxn modelId="{B6BCEC23-AF0B-4628-B43F-C799420CCE84}" srcId="{A151B71B-5E76-4DBB-BE94-98EBDD94143C}" destId="{3C0436BD-2579-4FE0-ADF9-C5B099D43A3C}" srcOrd="0" destOrd="0" parTransId="{C22ED5DE-7BF7-40EC-8EEC-08DDC325AC47}" sibTransId="{48AB8CFC-835A-4BAF-9CDC-53C17A37ECA7}"/>
    <dgm:cxn modelId="{F78D5B2A-8E15-4640-A7F3-314762335438}" type="presOf" srcId="{3C0436BD-2579-4FE0-ADF9-C5B099D43A3C}" destId="{7B3FAA28-EC14-4F76-B579-4D1227FE9355}" srcOrd="0" destOrd="0" presId="urn:microsoft.com/office/officeart/2005/8/layout/hList1"/>
    <dgm:cxn modelId="{28593038-6325-4B1C-B4F6-AEBB86831DAF}" srcId="{3E5B2892-1AC1-47B3-9674-BDA6B593E540}" destId="{187DE767-293E-4027-A3DC-A9960773E9F4}" srcOrd="0" destOrd="0" parTransId="{5B425818-9AA8-4180-B111-780CA810D5FE}" sibTransId="{9B8578AA-236F-4CA2-B232-F4119063E561}"/>
    <dgm:cxn modelId="{C4FAE23F-661D-4C2B-B15D-477B5D1CBF6E}" type="presOf" srcId="{69A24132-015A-447F-A781-187FE54247C7}" destId="{D5A71019-0D4B-470D-86C4-384D3A5BFB63}" srcOrd="0" destOrd="0" presId="urn:microsoft.com/office/officeart/2005/8/layout/hList1"/>
    <dgm:cxn modelId="{5FC05E5C-F821-489C-A1EF-D4E72B103233}" type="presOf" srcId="{A88BE591-0940-47B7-BD9E-78528606AC54}" destId="{F4D4B39D-F785-4002-B5CB-DBA5B2D5F1F6}" srcOrd="0" destOrd="0" presId="urn:microsoft.com/office/officeart/2005/8/layout/hList1"/>
    <dgm:cxn modelId="{D3C6CE60-1D47-4A38-92F9-10950CF6BEE1}" type="presOf" srcId="{3E5B2892-1AC1-47B3-9674-BDA6B593E540}" destId="{4B7AD1FD-405C-42FC-93DA-100A797C674A}" srcOrd="0" destOrd="0" presId="urn:microsoft.com/office/officeart/2005/8/layout/hList1"/>
    <dgm:cxn modelId="{E12DBC64-873E-4CF2-92AC-CDC798BCD8ED}" srcId="{A88BE591-0940-47B7-BD9E-78528606AC54}" destId="{A151B71B-5E76-4DBB-BE94-98EBDD94143C}" srcOrd="4" destOrd="0" parTransId="{AE981F94-BAA5-4A47-BF42-345326B0BCAB}" sibTransId="{15C14559-8538-4BED-8489-61533F34A0D6}"/>
    <dgm:cxn modelId="{AB770F49-CFC9-4096-A72C-E629310ADBAA}" srcId="{69A24132-015A-447F-A781-187FE54247C7}" destId="{8989FE25-CF74-46C7-943E-763C3108E699}" srcOrd="0" destOrd="0" parTransId="{C3BAF24C-AD91-490D-B9AC-22CE5FD8B64E}" sibTransId="{902F5C06-3B60-4AFF-A3F7-3FD45C098D99}"/>
    <dgm:cxn modelId="{B7258A59-DD93-4D1D-ACA8-E3F67E139A02}" srcId="{80C218D0-E965-4B07-9095-2B5E99A885D6}" destId="{12F3A3EE-1490-4421-80AE-63D565254E2B}" srcOrd="0" destOrd="0" parTransId="{EF771051-FF8C-473C-915A-7C54A388D0A0}" sibTransId="{E14AC652-9C1F-48B5-AC1F-A77590530217}"/>
    <dgm:cxn modelId="{BA701AB1-1551-44DC-9961-ED73952CCAF3}" srcId="{A88BE591-0940-47B7-BD9E-78528606AC54}" destId="{69A24132-015A-447F-A781-187FE54247C7}" srcOrd="3" destOrd="0" parTransId="{728911E0-BA07-4CB5-AD5C-412A16EF78E9}" sibTransId="{E1F041A5-A0CF-4C1F-9F8B-8560F9B157AB}"/>
    <dgm:cxn modelId="{D760A8BD-A28A-4610-B3B3-CC8DB5AE4F2C}" srcId="{A88BE591-0940-47B7-BD9E-78528606AC54}" destId="{3E5B2892-1AC1-47B3-9674-BDA6B593E540}" srcOrd="1" destOrd="0" parTransId="{C959FD09-8630-4AEE-90B2-888C1C415C2E}" sibTransId="{B02CC6DF-336C-41AF-99FA-2A7074A58A16}"/>
    <dgm:cxn modelId="{1D371DC1-46D5-4196-9CF7-A9081EDD89A5}" srcId="{47FB1FA1-9EC2-47DC-8DD8-C5B2B0ECC470}" destId="{E3EA70D6-DF8A-496C-BB60-2C896CB6BA96}" srcOrd="0" destOrd="0" parTransId="{9C838C7E-A08B-40F6-A399-A72792CBFDF5}" sibTransId="{A2B4F8FD-8D45-45D5-A8A4-BD0515BBB97A}"/>
    <dgm:cxn modelId="{9D9A4CC1-673E-49FC-9ADB-35735CB97056}" srcId="{A88BE591-0940-47B7-BD9E-78528606AC54}" destId="{47FB1FA1-9EC2-47DC-8DD8-C5B2B0ECC470}" srcOrd="0" destOrd="0" parTransId="{A9E33D21-E9F2-4B70-912B-A8C88B75242E}" sibTransId="{5632B651-05EF-4B99-AD76-8B421585591F}"/>
    <dgm:cxn modelId="{EA97FED5-77BC-49BD-AAA3-75038577FB7A}" type="presOf" srcId="{887A0525-5BAE-44F8-9812-8C259A12592E}" destId="{1CC728EC-A36D-473C-A152-1EB3B60BA033}" srcOrd="0" destOrd="1" presId="urn:microsoft.com/office/officeart/2005/8/layout/hList1"/>
    <dgm:cxn modelId="{B53A11D7-C1A2-46AC-944F-54E16C9F5628}" srcId="{47FB1FA1-9EC2-47DC-8DD8-C5B2B0ECC470}" destId="{885E5BB0-825C-449E-B9CF-3B118A4F9B45}" srcOrd="1" destOrd="0" parTransId="{95CFE497-E2CB-4F7A-B9FE-A780AE79FA34}" sibTransId="{B96AD90E-E3EB-4F3E-9DCC-26D631C66874}"/>
    <dgm:cxn modelId="{07B06BDA-AF69-43C1-84D0-69C043855F26}" type="presOf" srcId="{A1A9D835-555A-44AF-B888-090E96C54E4F}" destId="{9F52CCC6-B59C-4E74-8E43-F98475DD596D}" srcOrd="0" destOrd="1" presId="urn:microsoft.com/office/officeart/2005/8/layout/hList1"/>
    <dgm:cxn modelId="{6882D4DA-EA84-4B90-B30C-A9EAF3237902}" type="presOf" srcId="{A151B71B-5E76-4DBB-BE94-98EBDD94143C}" destId="{C507E1EE-2305-4F05-8B58-818835E70326}" srcOrd="0" destOrd="0" presId="urn:microsoft.com/office/officeart/2005/8/layout/hList1"/>
    <dgm:cxn modelId="{C64BDDDA-5DAF-42B4-84FE-7A348139EF41}" type="presOf" srcId="{8989FE25-CF74-46C7-943E-763C3108E699}" destId="{9F52CCC6-B59C-4E74-8E43-F98475DD596D}" srcOrd="0" destOrd="0" presId="urn:microsoft.com/office/officeart/2005/8/layout/hList1"/>
    <dgm:cxn modelId="{16FFFEDA-0752-4554-8CB9-4B97FE379BBF}" type="presOf" srcId="{187DE767-293E-4027-A3DC-A9960773E9F4}" destId="{B1F5585F-31EB-4E78-9D9D-A4D5496233CB}" srcOrd="0" destOrd="0" presId="urn:microsoft.com/office/officeart/2005/8/layout/hList1"/>
    <dgm:cxn modelId="{80E240E0-57A3-476D-B5C1-FBFFE6E0B931}" srcId="{69A24132-015A-447F-A781-187FE54247C7}" destId="{A1A9D835-555A-44AF-B888-090E96C54E4F}" srcOrd="1" destOrd="0" parTransId="{08959937-7E3C-4E20-AB79-4B9D3ECC753C}" sibTransId="{D12E9224-004A-46F2-8A3B-E6EB8B1A3E8F}"/>
    <dgm:cxn modelId="{57D36AF1-1C8D-43CE-A902-8B90F38DBB60}" type="presOf" srcId="{80C218D0-E965-4B07-9095-2B5E99A885D6}" destId="{B06A8983-6AFE-4470-9905-3C8E52ADC791}" srcOrd="0" destOrd="0" presId="urn:microsoft.com/office/officeart/2005/8/layout/hList1"/>
    <dgm:cxn modelId="{69DEB9F4-0147-4AD3-A1B0-9761671ED18E}" type="presOf" srcId="{E3EA70D6-DF8A-496C-BB60-2C896CB6BA96}" destId="{2596F2FD-6928-4D85-BE4A-1F48EBFF39F8}" srcOrd="0" destOrd="0" presId="urn:microsoft.com/office/officeart/2005/8/layout/hList1"/>
    <dgm:cxn modelId="{29C40BF7-E033-498D-8E9B-379F3BA77ADF}" type="presOf" srcId="{47FB1FA1-9EC2-47DC-8DD8-C5B2B0ECC470}" destId="{CC2E19AD-CAFC-4236-B8C3-88835E64402A}" srcOrd="0" destOrd="0" presId="urn:microsoft.com/office/officeart/2005/8/layout/hList1"/>
    <dgm:cxn modelId="{9F4824F7-C9B3-4510-B988-1FC4519D76DA}" type="presOf" srcId="{885E5BB0-825C-449E-B9CF-3B118A4F9B45}" destId="{2596F2FD-6928-4D85-BE4A-1F48EBFF39F8}" srcOrd="0" destOrd="1" presId="urn:microsoft.com/office/officeart/2005/8/layout/hList1"/>
    <dgm:cxn modelId="{D2AD3BFF-71F7-46E0-8B09-E74F30B2BC79}" srcId="{80C218D0-E965-4B07-9095-2B5E99A885D6}" destId="{887A0525-5BAE-44F8-9812-8C259A12592E}" srcOrd="1" destOrd="0" parTransId="{DCB63434-277F-4CE3-A173-1852905A82D5}" sibTransId="{1950031B-3C03-4E21-A0AF-7BF20CC99236}"/>
    <dgm:cxn modelId="{54523A2A-D911-482E-8C2E-2C353C590D90}" type="presParOf" srcId="{F4D4B39D-F785-4002-B5CB-DBA5B2D5F1F6}" destId="{E672FF2F-0EE9-4D00-8EE4-9F9CA7477B09}" srcOrd="0" destOrd="0" presId="urn:microsoft.com/office/officeart/2005/8/layout/hList1"/>
    <dgm:cxn modelId="{6B5A09FF-8287-42A4-AAA5-77C95A26FEAA}" type="presParOf" srcId="{E672FF2F-0EE9-4D00-8EE4-9F9CA7477B09}" destId="{CC2E19AD-CAFC-4236-B8C3-88835E64402A}" srcOrd="0" destOrd="0" presId="urn:microsoft.com/office/officeart/2005/8/layout/hList1"/>
    <dgm:cxn modelId="{5667F4E7-B3AA-4CEB-847F-D41E8031316F}" type="presParOf" srcId="{E672FF2F-0EE9-4D00-8EE4-9F9CA7477B09}" destId="{2596F2FD-6928-4D85-BE4A-1F48EBFF39F8}" srcOrd="1" destOrd="0" presId="urn:microsoft.com/office/officeart/2005/8/layout/hList1"/>
    <dgm:cxn modelId="{C4874210-A5FB-483D-87A7-304B90A6BA2D}" type="presParOf" srcId="{F4D4B39D-F785-4002-B5CB-DBA5B2D5F1F6}" destId="{631FDB17-FB91-44F6-8E65-96D6B21DF7BF}" srcOrd="1" destOrd="0" presId="urn:microsoft.com/office/officeart/2005/8/layout/hList1"/>
    <dgm:cxn modelId="{3AEDB9DE-C9BD-4D78-AEE2-22301A24FB34}" type="presParOf" srcId="{F4D4B39D-F785-4002-B5CB-DBA5B2D5F1F6}" destId="{DA9BCBF4-3A3D-491F-9808-6AEBE7543B45}" srcOrd="2" destOrd="0" presId="urn:microsoft.com/office/officeart/2005/8/layout/hList1"/>
    <dgm:cxn modelId="{FFE17186-AFB1-41D9-9E44-C616FEFE3BF0}" type="presParOf" srcId="{DA9BCBF4-3A3D-491F-9808-6AEBE7543B45}" destId="{4B7AD1FD-405C-42FC-93DA-100A797C674A}" srcOrd="0" destOrd="0" presId="urn:microsoft.com/office/officeart/2005/8/layout/hList1"/>
    <dgm:cxn modelId="{00D0462C-F734-4B8B-B0B3-1A85894BFC88}" type="presParOf" srcId="{DA9BCBF4-3A3D-491F-9808-6AEBE7543B45}" destId="{B1F5585F-31EB-4E78-9D9D-A4D5496233CB}" srcOrd="1" destOrd="0" presId="urn:microsoft.com/office/officeart/2005/8/layout/hList1"/>
    <dgm:cxn modelId="{27A872C1-21AC-4A18-BFB3-74FE8D4E5201}" type="presParOf" srcId="{F4D4B39D-F785-4002-B5CB-DBA5B2D5F1F6}" destId="{896C0A1B-9D4C-4B31-BBEE-9E1C6F669C80}" srcOrd="3" destOrd="0" presId="urn:microsoft.com/office/officeart/2005/8/layout/hList1"/>
    <dgm:cxn modelId="{D8D8D1F1-49F0-4340-9B89-D06BD61BD261}" type="presParOf" srcId="{F4D4B39D-F785-4002-B5CB-DBA5B2D5F1F6}" destId="{089C75E4-4453-4F20-B0ED-E9E5A65D8289}" srcOrd="4" destOrd="0" presId="urn:microsoft.com/office/officeart/2005/8/layout/hList1"/>
    <dgm:cxn modelId="{B27D7462-2481-4E95-B4E1-A31F773AC89A}" type="presParOf" srcId="{089C75E4-4453-4F20-B0ED-E9E5A65D8289}" destId="{B06A8983-6AFE-4470-9905-3C8E52ADC791}" srcOrd="0" destOrd="0" presId="urn:microsoft.com/office/officeart/2005/8/layout/hList1"/>
    <dgm:cxn modelId="{46160CC1-0A87-4D8E-A20E-199486C22DBC}" type="presParOf" srcId="{089C75E4-4453-4F20-B0ED-E9E5A65D8289}" destId="{1CC728EC-A36D-473C-A152-1EB3B60BA033}" srcOrd="1" destOrd="0" presId="urn:microsoft.com/office/officeart/2005/8/layout/hList1"/>
    <dgm:cxn modelId="{2093E10D-095B-4D08-B841-CBFCF5C2CEB0}" type="presParOf" srcId="{F4D4B39D-F785-4002-B5CB-DBA5B2D5F1F6}" destId="{068FAF97-A068-4883-BB0F-E975E6099D5D}" srcOrd="5" destOrd="0" presId="urn:microsoft.com/office/officeart/2005/8/layout/hList1"/>
    <dgm:cxn modelId="{3A89D687-A7D7-433A-9D76-F198CCE79F4D}" type="presParOf" srcId="{F4D4B39D-F785-4002-B5CB-DBA5B2D5F1F6}" destId="{850C8419-C621-4275-80CC-5F4F2A3F2813}" srcOrd="6" destOrd="0" presId="urn:microsoft.com/office/officeart/2005/8/layout/hList1"/>
    <dgm:cxn modelId="{DCDA328B-234A-4365-850F-89BAAE71CD2C}" type="presParOf" srcId="{850C8419-C621-4275-80CC-5F4F2A3F2813}" destId="{D5A71019-0D4B-470D-86C4-384D3A5BFB63}" srcOrd="0" destOrd="0" presId="urn:microsoft.com/office/officeart/2005/8/layout/hList1"/>
    <dgm:cxn modelId="{95398D45-D85B-4476-9AA0-33F9509C2991}" type="presParOf" srcId="{850C8419-C621-4275-80CC-5F4F2A3F2813}" destId="{9F52CCC6-B59C-4E74-8E43-F98475DD596D}" srcOrd="1" destOrd="0" presId="urn:microsoft.com/office/officeart/2005/8/layout/hList1"/>
    <dgm:cxn modelId="{96DCEDE2-A1CC-4778-BD56-6997115488D9}" type="presParOf" srcId="{F4D4B39D-F785-4002-B5CB-DBA5B2D5F1F6}" destId="{A82C6612-9EDA-45CE-870A-07CBC8557C4F}" srcOrd="7" destOrd="0" presId="urn:microsoft.com/office/officeart/2005/8/layout/hList1"/>
    <dgm:cxn modelId="{F4DF38B6-BF35-481F-8309-415124161177}" type="presParOf" srcId="{F4D4B39D-F785-4002-B5CB-DBA5B2D5F1F6}" destId="{1A9D3E73-C6D0-4258-AFC9-490F52BCE187}" srcOrd="8" destOrd="0" presId="urn:microsoft.com/office/officeart/2005/8/layout/hList1"/>
    <dgm:cxn modelId="{D5D5CED1-12E4-44D7-AA89-DBB4BCBB97E6}" type="presParOf" srcId="{1A9D3E73-C6D0-4258-AFC9-490F52BCE187}" destId="{C507E1EE-2305-4F05-8B58-818835E70326}" srcOrd="0" destOrd="0" presId="urn:microsoft.com/office/officeart/2005/8/layout/hList1"/>
    <dgm:cxn modelId="{E305A229-BD3D-4C64-9142-ED028CBC7628}" type="presParOf" srcId="{1A9D3E73-C6D0-4258-AFC9-490F52BCE187}" destId="{7B3FAA28-EC14-4F76-B579-4D1227FE9355}" srcOrd="1" destOrd="0" presId="urn:microsoft.com/office/officeart/2005/8/layout/hList1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E19AD-CAFC-4236-B8C3-88835E64402A}">
      <dsp:nvSpPr>
        <dsp:cNvPr id="0" name=""/>
        <dsp:cNvSpPr/>
      </dsp:nvSpPr>
      <dsp:spPr>
        <a:xfrm>
          <a:off x="5564" y="1323360"/>
          <a:ext cx="2132903" cy="690619"/>
        </a:xfrm>
        <a:prstGeom prst="rect">
          <a:avLst/>
        </a:prstGeom>
        <a:gradFill flip="none" rotWithShape="1">
          <a:gsLst>
            <a:gs pos="0">
              <a:srgbClr val="30439B"/>
            </a:gs>
            <a:gs pos="100000">
              <a:srgbClr val="14293D"/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bg1"/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Fazendville</a:t>
          </a:r>
          <a:r>
            <a:rPr lang="en-US" sz="1900" kern="1200" dirty="0"/>
            <a:t> WWTP Decommissioning </a:t>
          </a:r>
        </a:p>
      </dsp:txBody>
      <dsp:txXfrm>
        <a:off x="5564" y="1323360"/>
        <a:ext cx="2132903" cy="690619"/>
      </dsp:txXfrm>
    </dsp:sp>
    <dsp:sp modelId="{2596F2FD-6928-4D85-BE4A-1F48EBFF39F8}">
      <dsp:nvSpPr>
        <dsp:cNvPr id="0" name=""/>
        <dsp:cNvSpPr/>
      </dsp:nvSpPr>
      <dsp:spPr>
        <a:xfrm>
          <a:off x="5564" y="2013980"/>
          <a:ext cx="2132903" cy="1376555"/>
        </a:xfrm>
        <a:prstGeom prst="rect">
          <a:avLst/>
        </a:prstGeom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Hardening of F1-01 Pump Station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New Force Main</a:t>
          </a:r>
        </a:p>
      </dsp:txBody>
      <dsp:txXfrm>
        <a:off x="5564" y="2013980"/>
        <a:ext cx="2132903" cy="1376555"/>
      </dsp:txXfrm>
    </dsp:sp>
    <dsp:sp modelId="{4B7AD1FD-405C-42FC-93DA-100A797C674A}">
      <dsp:nvSpPr>
        <dsp:cNvPr id="0" name=""/>
        <dsp:cNvSpPr/>
      </dsp:nvSpPr>
      <dsp:spPr>
        <a:xfrm>
          <a:off x="2437073" y="1323360"/>
          <a:ext cx="2132903" cy="690619"/>
        </a:xfrm>
        <a:prstGeom prst="rect">
          <a:avLst/>
        </a:prstGeom>
        <a:gradFill flip="none" rotWithShape="1">
          <a:gsLst>
            <a:gs pos="0">
              <a:srgbClr val="30439B"/>
            </a:gs>
            <a:gs pos="100000">
              <a:srgbClr val="14293D"/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bg1"/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Dravo</a:t>
          </a:r>
          <a:r>
            <a:rPr lang="en-US" sz="1900" kern="1200" dirty="0"/>
            <a:t> WWTP Decommissioning</a:t>
          </a:r>
        </a:p>
      </dsp:txBody>
      <dsp:txXfrm>
        <a:off x="2437073" y="1323360"/>
        <a:ext cx="2132903" cy="690619"/>
      </dsp:txXfrm>
    </dsp:sp>
    <dsp:sp modelId="{B1F5585F-31EB-4E78-9D9D-A4D5496233CB}">
      <dsp:nvSpPr>
        <dsp:cNvPr id="0" name=""/>
        <dsp:cNvSpPr/>
      </dsp:nvSpPr>
      <dsp:spPr>
        <a:xfrm>
          <a:off x="2437073" y="2013980"/>
          <a:ext cx="2132903" cy="1376555"/>
        </a:xfrm>
        <a:prstGeom prst="rect">
          <a:avLst/>
        </a:prstGeom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Hardening and Reuse of Effluent Pump Station and Force Main</a:t>
          </a:r>
        </a:p>
      </dsp:txBody>
      <dsp:txXfrm>
        <a:off x="2437073" y="2013980"/>
        <a:ext cx="2132903" cy="1376555"/>
      </dsp:txXfrm>
    </dsp:sp>
    <dsp:sp modelId="{B06A8983-6AFE-4470-9905-3C8E52ADC791}">
      <dsp:nvSpPr>
        <dsp:cNvPr id="0" name=""/>
        <dsp:cNvSpPr/>
      </dsp:nvSpPr>
      <dsp:spPr>
        <a:xfrm>
          <a:off x="4868583" y="1323360"/>
          <a:ext cx="2132903" cy="690619"/>
        </a:xfrm>
        <a:prstGeom prst="rect">
          <a:avLst/>
        </a:prstGeom>
        <a:gradFill flip="none" rotWithShape="1">
          <a:gsLst>
            <a:gs pos="0">
              <a:srgbClr val="30439B"/>
            </a:gs>
            <a:gs pos="100000">
              <a:srgbClr val="14293D"/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bg1"/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Violet WWTP Decommissioning</a:t>
          </a:r>
        </a:p>
      </dsp:txBody>
      <dsp:txXfrm>
        <a:off x="4868583" y="1323360"/>
        <a:ext cx="2132903" cy="690619"/>
      </dsp:txXfrm>
    </dsp:sp>
    <dsp:sp modelId="{1CC728EC-A36D-473C-A152-1EB3B60BA033}">
      <dsp:nvSpPr>
        <dsp:cNvPr id="0" name=""/>
        <dsp:cNvSpPr/>
      </dsp:nvSpPr>
      <dsp:spPr>
        <a:xfrm>
          <a:off x="4868583" y="2013980"/>
          <a:ext cx="2132903" cy="1376555"/>
        </a:xfrm>
        <a:prstGeom prst="rect">
          <a:avLst/>
        </a:prstGeom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Hardening and Reuse of Influent Pump Station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New Force Main</a:t>
          </a:r>
        </a:p>
      </dsp:txBody>
      <dsp:txXfrm>
        <a:off x="4868583" y="2013980"/>
        <a:ext cx="2132903" cy="1376555"/>
      </dsp:txXfrm>
    </dsp:sp>
    <dsp:sp modelId="{D5A71019-0D4B-470D-86C4-384D3A5BFB63}">
      <dsp:nvSpPr>
        <dsp:cNvPr id="0" name=""/>
        <dsp:cNvSpPr/>
      </dsp:nvSpPr>
      <dsp:spPr>
        <a:xfrm>
          <a:off x="7300093" y="1323360"/>
          <a:ext cx="2132903" cy="690619"/>
        </a:xfrm>
        <a:prstGeom prst="rect">
          <a:avLst/>
        </a:prstGeom>
        <a:gradFill flip="none" rotWithShape="1">
          <a:gsLst>
            <a:gs pos="0">
              <a:srgbClr val="30439B"/>
            </a:gs>
            <a:gs pos="100000">
              <a:srgbClr val="14293D"/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bg1"/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Munster WWTP</a:t>
          </a:r>
        </a:p>
      </dsp:txBody>
      <dsp:txXfrm>
        <a:off x="7300093" y="1323360"/>
        <a:ext cx="2132903" cy="690619"/>
      </dsp:txXfrm>
    </dsp:sp>
    <dsp:sp modelId="{9F52CCC6-B59C-4E74-8E43-F98475DD596D}">
      <dsp:nvSpPr>
        <dsp:cNvPr id="0" name=""/>
        <dsp:cNvSpPr/>
      </dsp:nvSpPr>
      <dsp:spPr>
        <a:xfrm>
          <a:off x="7300093" y="2013980"/>
          <a:ext cx="2132903" cy="1376555"/>
        </a:xfrm>
        <a:prstGeom prst="rect">
          <a:avLst/>
        </a:prstGeom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Hardening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Expansion</a:t>
          </a:r>
        </a:p>
      </dsp:txBody>
      <dsp:txXfrm>
        <a:off x="7300093" y="2013980"/>
        <a:ext cx="2132903" cy="1376555"/>
      </dsp:txXfrm>
    </dsp:sp>
    <dsp:sp modelId="{C507E1EE-2305-4F05-8B58-818835E70326}">
      <dsp:nvSpPr>
        <dsp:cNvPr id="0" name=""/>
        <dsp:cNvSpPr/>
      </dsp:nvSpPr>
      <dsp:spPr>
        <a:xfrm>
          <a:off x="9731602" y="1323360"/>
          <a:ext cx="2132903" cy="690619"/>
        </a:xfrm>
        <a:prstGeom prst="rect">
          <a:avLst/>
        </a:prstGeom>
        <a:gradFill flip="none" rotWithShape="1">
          <a:gsLst>
            <a:gs pos="0">
              <a:srgbClr val="30439B"/>
            </a:gs>
            <a:gs pos="100000">
              <a:srgbClr val="14293D"/>
            </a:gs>
          </a:gsLst>
          <a:path path="circle">
            <a:fillToRect l="50000" t="130000" r="50000" b="-30000"/>
          </a:path>
          <a:tileRect/>
        </a:gradFill>
        <a:ln w="12700" cap="flat" cmpd="sng" algn="ctr">
          <a:solidFill>
            <a:schemeClr val="bg1"/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Riverbend Oxidation Pond</a:t>
          </a:r>
        </a:p>
      </dsp:txBody>
      <dsp:txXfrm>
        <a:off x="9731602" y="1323360"/>
        <a:ext cx="2132903" cy="690619"/>
      </dsp:txXfrm>
    </dsp:sp>
    <dsp:sp modelId="{7B3FAA28-EC14-4F76-B579-4D1227FE9355}">
      <dsp:nvSpPr>
        <dsp:cNvPr id="0" name=""/>
        <dsp:cNvSpPr/>
      </dsp:nvSpPr>
      <dsp:spPr>
        <a:xfrm>
          <a:off x="9731602" y="2013980"/>
          <a:ext cx="2132903" cy="1376555"/>
        </a:xfrm>
        <a:prstGeom prst="rect">
          <a:avLst/>
        </a:prstGeom>
        <a:gradFill rotWithShape="0">
          <a:gsLst>
            <a:gs pos="0">
              <a:srgbClr val="8EBFE1"/>
            </a:gs>
            <a:gs pos="100000">
              <a:srgbClr val="4093CD"/>
            </a:gs>
          </a:gsLst>
          <a:path path="circle">
            <a:fillToRect l="50000" t="130000" r="50000" b="-30000"/>
          </a:path>
        </a:gra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63500" sx="102000" sy="102000" algn="ctr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Conversion to Wetlands Assimilation Discharge</a:t>
          </a:r>
        </a:p>
      </dsp:txBody>
      <dsp:txXfrm>
        <a:off x="9731602" y="2013980"/>
        <a:ext cx="2132903" cy="13765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2C145-1053-4778-B34C-8D84820203CD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5B7A7-C64C-442B-975F-6AF0EC7ED4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04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5B7A7-C64C-442B-975F-6AF0EC7ED48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53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5B7A7-C64C-442B-975F-6AF0EC7ED48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60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picture from previously sent link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5B7A7-C64C-442B-975F-6AF0EC7ED48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6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462" y="4304898"/>
            <a:ext cx="8990018" cy="1000393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697" y="5306491"/>
            <a:ext cx="9144000" cy="479425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284E64-4EFA-4F1A-8EBB-87B9AB1F9EDD}"/>
              </a:ext>
            </a:extLst>
          </p:cNvPr>
          <p:cNvSpPr/>
          <p:nvPr userDrawn="1"/>
        </p:nvSpPr>
        <p:spPr>
          <a:xfrm>
            <a:off x="0" y="0"/>
            <a:ext cx="8035914" cy="4049637"/>
          </a:xfrm>
          <a:prstGeom prst="rect">
            <a:avLst/>
          </a:prstGeom>
          <a:blipFill>
            <a:blip r:embed="rId2"/>
            <a:srcRect/>
            <a:stretch>
              <a:fillRect t="-12959" b="-193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27436-055F-4332-8B3A-6527CA07BEB9}"/>
              </a:ext>
            </a:extLst>
          </p:cNvPr>
          <p:cNvSpPr/>
          <p:nvPr userDrawn="1"/>
        </p:nvSpPr>
        <p:spPr>
          <a:xfrm>
            <a:off x="8035914" y="0"/>
            <a:ext cx="4156086" cy="4048399"/>
          </a:xfrm>
          <a:prstGeom prst="rect">
            <a:avLst/>
          </a:prstGeom>
          <a:blipFill>
            <a:blip r:embed="rId3"/>
            <a:srcRect/>
            <a:stretch>
              <a:fillRect t="31" r="-23644" b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9BC85B-5627-4C7E-A531-0B320FF2A82F}"/>
              </a:ext>
            </a:extLst>
          </p:cNvPr>
          <p:cNvCxnSpPr/>
          <p:nvPr userDrawn="1"/>
        </p:nvCxnSpPr>
        <p:spPr>
          <a:xfrm>
            <a:off x="8035914" y="0"/>
            <a:ext cx="0" cy="4049637"/>
          </a:xfrm>
          <a:prstGeom prst="line">
            <a:avLst/>
          </a:prstGeom>
          <a:ln w="73025">
            <a:solidFill>
              <a:srgbClr val="4093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693877-8F66-487A-B427-B8A3DE18039D}"/>
              </a:ext>
            </a:extLst>
          </p:cNvPr>
          <p:cNvCxnSpPr/>
          <p:nvPr userDrawn="1"/>
        </p:nvCxnSpPr>
        <p:spPr>
          <a:xfrm>
            <a:off x="-1" y="4048401"/>
            <a:ext cx="12192001" cy="0"/>
          </a:xfrm>
          <a:prstGeom prst="line">
            <a:avLst/>
          </a:prstGeom>
          <a:ln w="31750">
            <a:solidFill>
              <a:srgbClr val="4093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524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0953023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74455163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69623422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29995081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56795528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81329641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23916569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294508875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0793735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297697878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DB17FA-9FA6-45DB-A26F-2CBD3CC808E6}"/>
              </a:ext>
            </a:extLst>
          </p:cNvPr>
          <p:cNvSpPr/>
          <p:nvPr userDrawn="1"/>
        </p:nvSpPr>
        <p:spPr>
          <a:xfrm>
            <a:off x="0" y="-13070"/>
            <a:ext cx="12192000" cy="6118306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 t="-33523" r="-282" b="-239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14293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093CD"/>
              </a:buClr>
              <a:defRPr>
                <a:solidFill>
                  <a:srgbClr val="6D6E71"/>
                </a:solidFill>
              </a:defRPr>
            </a:lvl1pPr>
            <a:lvl2pPr>
              <a:buClr>
                <a:srgbClr val="4093CD"/>
              </a:buClr>
              <a:defRPr>
                <a:solidFill>
                  <a:srgbClr val="6D6E71"/>
                </a:solidFill>
              </a:defRPr>
            </a:lvl2pPr>
            <a:lvl3pPr>
              <a:buClr>
                <a:srgbClr val="4093CD"/>
              </a:buClr>
              <a:defRPr>
                <a:solidFill>
                  <a:srgbClr val="6D6E71"/>
                </a:solidFill>
              </a:defRPr>
            </a:lvl3pPr>
            <a:lvl4pPr>
              <a:buClr>
                <a:srgbClr val="4093CD"/>
              </a:buClr>
              <a:defRPr>
                <a:solidFill>
                  <a:srgbClr val="6D6E71"/>
                </a:solidFill>
              </a:defRPr>
            </a:lvl4pPr>
            <a:lvl5pPr>
              <a:buClr>
                <a:srgbClr val="4093CD"/>
              </a:buClr>
              <a:defRPr>
                <a:solidFill>
                  <a:srgbClr val="6D6E7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1456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6289542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06949579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8237057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705316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72AA84-A1D6-4075-9FD1-4BE6C127D8E3}"/>
              </a:ext>
            </a:extLst>
          </p:cNvPr>
          <p:cNvSpPr/>
          <p:nvPr userDrawn="1"/>
        </p:nvSpPr>
        <p:spPr>
          <a:xfrm>
            <a:off x="0" y="-13070"/>
            <a:ext cx="12192000" cy="6118306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 t="-33523" r="-282" b="-239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1743" y="1847850"/>
            <a:ext cx="5644573" cy="4146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7374" y="1847850"/>
            <a:ext cx="5644573" cy="4146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94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9D4F2B-BFBC-46EF-A239-9EACF156EDCD}"/>
              </a:ext>
            </a:extLst>
          </p:cNvPr>
          <p:cNvSpPr/>
          <p:nvPr userDrawn="1"/>
        </p:nvSpPr>
        <p:spPr>
          <a:xfrm>
            <a:off x="0" y="-13070"/>
            <a:ext cx="12192000" cy="6118306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 t="-33523" r="-282" b="-239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361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E4D051-E73F-4CF0-BA5C-38BC2FCB3B8B}"/>
              </a:ext>
            </a:extLst>
          </p:cNvPr>
          <p:cNvSpPr/>
          <p:nvPr userDrawn="1"/>
        </p:nvSpPr>
        <p:spPr>
          <a:xfrm>
            <a:off x="0" y="-13070"/>
            <a:ext cx="12192000" cy="6118306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 t="-33523" r="-282" b="-2390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4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16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036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202973156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>
          <a:xfrm>
            <a:off x="1010590" y="6356350"/>
            <a:ext cx="257080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3E28E-874B-47CB-9BAF-0EC042514191}" type="datetimeFigureOut">
              <a:rPr lang="en-US"/>
              <a:pPr>
                <a:defRPr/>
              </a:pPr>
              <a:t>10/1/2018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8610599" y="6356350"/>
            <a:ext cx="3181349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D9248-A979-4803-B1F4-61C773C74C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475021"/>
            <a:ext cx="11336867" cy="228600"/>
          </a:xfrm>
        </p:spPr>
        <p:txBody>
          <a:bodyPr/>
          <a:lstStyle>
            <a:lvl1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1pPr>
            <a:lvl2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2pPr>
            <a:lvl3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3pPr>
            <a:lvl4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4pPr>
            <a:lvl5pPr marL="0" indent="0" algn="ctr">
              <a:buFontTx/>
              <a:buNone/>
              <a:defRPr sz="1200" b="1" i="1">
                <a:solidFill>
                  <a:srgbClr val="003399"/>
                </a:solidFill>
              </a:defRPr>
            </a:lvl5pPr>
          </a:lstStyle>
          <a:p>
            <a:pPr lvl="0"/>
            <a:r>
              <a:rPr lang="en-US" dirty="0"/>
              <a:t>Click to add section indicator OR 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8060507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 userDrawn="1"/>
        </p:nvSpPr>
        <p:spPr>
          <a:xfrm>
            <a:off x="9563000" y="5266481"/>
            <a:ext cx="2629000" cy="1591519"/>
          </a:xfrm>
          <a:prstGeom prst="triangle">
            <a:avLst>
              <a:gd name="adj" fmla="val 10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744" y="365126"/>
            <a:ext cx="11450205" cy="891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745" y="1403928"/>
            <a:ext cx="11450205" cy="4571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AE91206B-4E4D-4DD2-8532-4BE712CD90D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1588"/>
            <a:ext cx="866775" cy="1115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Picture 2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E63F8C7-C580-4D91-99AA-D2C07444CC46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99462"/>
            <a:ext cx="12192000" cy="65853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BD94C8-6932-45C7-AC4E-5ADA27652850}"/>
              </a:ext>
            </a:extLst>
          </p:cNvPr>
          <p:cNvCxnSpPr/>
          <p:nvPr userDrawn="1"/>
        </p:nvCxnSpPr>
        <p:spPr>
          <a:xfrm>
            <a:off x="-1" y="6123710"/>
            <a:ext cx="12192001" cy="0"/>
          </a:xfrm>
          <a:prstGeom prst="line">
            <a:avLst/>
          </a:prstGeom>
          <a:ln w="31750">
            <a:solidFill>
              <a:srgbClr val="4093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79ABC6E-8F15-47AD-989D-5345E6F3B03E}"/>
              </a:ext>
            </a:extLst>
          </p:cNvPr>
          <p:cNvSpPr/>
          <p:nvPr userDrawn="1"/>
        </p:nvSpPr>
        <p:spPr>
          <a:xfrm>
            <a:off x="9744891" y="6209211"/>
            <a:ext cx="2447109" cy="64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33B3BF2-59EA-4449-9F62-21DA9681860A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953" y="6191793"/>
            <a:ext cx="958161" cy="6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8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7" r:id="rId4"/>
    <p:sldLayoutId id="2147483668" r:id="rId5"/>
    <p:sldLayoutId id="2147483669" r:id="rId6"/>
    <p:sldLayoutId id="2147483670" r:id="rId7"/>
    <p:sldLayoutId id="2147483675" r:id="rId8"/>
    <p:sldLayoutId id="2147483676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8" r:id="rId17"/>
    <p:sldLayoutId id="2147483691" r:id="rId18"/>
    <p:sldLayoutId id="2147483692" r:id="rId19"/>
    <p:sldLayoutId id="2147483693" r:id="rId20"/>
    <p:sldLayoutId id="2147483696" r:id="rId21"/>
    <p:sldLayoutId id="2147483698" r:id="rId22"/>
    <p:sldLayoutId id="214748371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14293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093CD"/>
        </a:buClr>
        <a:buFont typeface="Arial" panose="020B0604020202020204" pitchFamily="34" charset="0"/>
        <a:buChar char="•"/>
        <a:defRPr sz="2800" kern="1200">
          <a:solidFill>
            <a:srgbClr val="6D6E7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093CD"/>
        </a:buClr>
        <a:buFont typeface="Arial" panose="020B0604020202020204" pitchFamily="34" charset="0"/>
        <a:buChar char="•"/>
        <a:defRPr sz="2400" kern="1200">
          <a:solidFill>
            <a:srgbClr val="6D6E7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093CD"/>
        </a:buClr>
        <a:buFont typeface="Arial" panose="020B0604020202020204" pitchFamily="34" charset="0"/>
        <a:buChar char="•"/>
        <a:defRPr sz="2000" i="1" kern="1200">
          <a:solidFill>
            <a:srgbClr val="6D6E7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093CD"/>
        </a:buClr>
        <a:buFont typeface="Arial" panose="020B0604020202020204" pitchFamily="34" charset="0"/>
        <a:buChar char="•"/>
        <a:defRPr sz="1800" kern="1200">
          <a:solidFill>
            <a:srgbClr val="6D6E7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093CD"/>
        </a:buClr>
        <a:buFont typeface="Arial" panose="020B0604020202020204" pitchFamily="34" charset="0"/>
        <a:buChar char="•"/>
        <a:defRPr sz="1800" kern="1200">
          <a:solidFill>
            <a:srgbClr val="6D6E7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A65-B67A-4BC9-806B-526BEF515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Recovery and Resiliency Funding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C64932-0F26-4B90-93DF-6D57134AC8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When Mother Nature Goes Elsewhere</a:t>
            </a:r>
          </a:p>
        </p:txBody>
      </p:sp>
    </p:spTree>
    <p:extLst>
      <p:ext uri="{BB962C8B-B14F-4D97-AF65-F5344CB8AC3E}">
        <p14:creationId xmlns:p14="http://schemas.microsoft.com/office/powerpoint/2010/main" val="201334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FA5491-D8AE-4ECF-816D-226854DBC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5" r="18061"/>
          <a:stretch/>
        </p:blipFill>
        <p:spPr>
          <a:xfrm>
            <a:off x="6768549" y="1"/>
            <a:ext cx="5423452" cy="6112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Post-Disaster 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403928"/>
            <a:ext cx="6426803" cy="4571997"/>
          </a:xfrm>
        </p:spPr>
        <p:txBody>
          <a:bodyPr/>
          <a:lstStyle/>
          <a:p>
            <a:r>
              <a:rPr lang="en-US" dirty="0"/>
              <a:t>FEMA 406 Hazard Mitigation</a:t>
            </a:r>
          </a:p>
          <a:p>
            <a:pPr lvl="1"/>
            <a:r>
              <a:rPr lang="en-US" dirty="0"/>
              <a:t>Directly related to mitigating damage to repair of damaged infrastructure</a:t>
            </a:r>
          </a:p>
          <a:p>
            <a:pPr lvl="1"/>
            <a:r>
              <a:rPr lang="en-US" dirty="0"/>
              <a:t>Additional 15% for non-critical infrastructure</a:t>
            </a:r>
          </a:p>
          <a:p>
            <a:pPr lvl="1"/>
            <a:r>
              <a:rPr lang="en-US" dirty="0"/>
              <a:t>Additional 100% or more for critical infrastructure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Raise damaged control panels</a:t>
            </a:r>
          </a:p>
          <a:p>
            <a:pPr lvl="1"/>
            <a:r>
              <a:rPr lang="en-US" dirty="0"/>
              <a:t>Convert to submersible pumps (dry pit or wet pit)</a:t>
            </a:r>
          </a:p>
          <a:p>
            <a:pPr lvl="1"/>
            <a:r>
              <a:rPr lang="en-US" dirty="0"/>
              <a:t>Change submerged pipe construction</a:t>
            </a:r>
          </a:p>
        </p:txBody>
      </p:sp>
    </p:spTree>
    <p:extLst>
      <p:ext uri="{BB962C8B-B14F-4D97-AF65-F5344CB8AC3E}">
        <p14:creationId xmlns:p14="http://schemas.microsoft.com/office/powerpoint/2010/main" val="3177677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27C664-7DBE-4B97-BB6E-0650C7705C9F}"/>
              </a:ext>
            </a:extLst>
          </p:cNvPr>
          <p:cNvSpPr/>
          <p:nvPr/>
        </p:nvSpPr>
        <p:spPr>
          <a:xfrm>
            <a:off x="7602876" y="-20548"/>
            <a:ext cx="4589124" cy="6135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Post-Disaster 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FEMA 404 Hazard Mitigation</a:t>
            </a:r>
          </a:p>
          <a:p>
            <a:pPr lvl="1"/>
            <a:r>
              <a:rPr lang="en-US" dirty="0"/>
              <a:t>15% of Overall Damages to the State for an Event</a:t>
            </a:r>
          </a:p>
          <a:p>
            <a:pPr lvl="1"/>
            <a:r>
              <a:rPr lang="en-US" dirty="0"/>
              <a:t>Competitive Process</a:t>
            </a:r>
          </a:p>
          <a:p>
            <a:pPr lvl="1"/>
            <a:r>
              <a:rPr lang="en-US" dirty="0"/>
              <a:t>Typically available months after initial damage</a:t>
            </a:r>
          </a:p>
          <a:p>
            <a:pPr lvl="1"/>
            <a:r>
              <a:rPr lang="en-US" dirty="0"/>
              <a:t>Items not directly damaged by event.</a:t>
            </a:r>
          </a:p>
          <a:p>
            <a:pPr lvl="1"/>
            <a:r>
              <a:rPr lang="en-US" dirty="0"/>
              <a:t>Needs to be covered by Hazard Mitigation Plan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Relocation of critical infrastructure/buildings</a:t>
            </a:r>
          </a:p>
          <a:p>
            <a:pPr lvl="1"/>
            <a:r>
              <a:rPr lang="en-US" dirty="0"/>
              <a:t>Drainage system upgrades</a:t>
            </a:r>
          </a:p>
          <a:p>
            <a:pPr lvl="1"/>
            <a:r>
              <a:rPr lang="en-US" dirty="0"/>
              <a:t>Portable Pumping Equipment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C89F8-2010-4B6F-A004-A42B3444D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581" y="1449892"/>
            <a:ext cx="2554115" cy="3132310"/>
          </a:xfrm>
          <a:prstGeom prst="rect">
            <a:avLst/>
          </a:prstGeom>
        </p:spPr>
      </p:pic>
      <p:pic>
        <p:nvPicPr>
          <p:cNvPr id="6152" name="Picture 8" descr="Image result for Hazard Mitigation Grant">
            <a:extLst>
              <a:ext uri="{FF2B5EF4-FFF2-40B4-BE49-F238E27FC236}">
                <a16:creationId xmlns:a16="http://schemas.microsoft.com/office/drawing/2014/main" id="{F9E6C5A2-C027-415D-B8D7-DB0F13099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3" r="26024"/>
          <a:stretch/>
        </p:blipFill>
        <p:spPr bwMode="auto">
          <a:xfrm>
            <a:off x="8362490" y="722843"/>
            <a:ext cx="3173997" cy="45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138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Post-Disaster 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403928"/>
            <a:ext cx="6357229" cy="4571997"/>
          </a:xfrm>
        </p:spPr>
        <p:txBody>
          <a:bodyPr>
            <a:normAutofit/>
          </a:bodyPr>
          <a:lstStyle/>
          <a:p>
            <a:r>
              <a:rPr lang="en-US" sz="3200" dirty="0"/>
              <a:t>Other Funds</a:t>
            </a:r>
          </a:p>
          <a:p>
            <a:pPr lvl="1"/>
            <a:r>
              <a:rPr lang="en-US" sz="2800" dirty="0"/>
              <a:t>FHWA – federal aid roads – County road impacted by hurricane</a:t>
            </a:r>
          </a:p>
          <a:p>
            <a:pPr lvl="1"/>
            <a:r>
              <a:rPr lang="en-US" sz="2800" dirty="0"/>
              <a:t>USACE – levees, drainage, flood control – Minot, ND Flood Control Canal</a:t>
            </a:r>
          </a:p>
          <a:p>
            <a:pPr lvl="1"/>
            <a:r>
              <a:rPr lang="en-US" sz="2800" dirty="0"/>
              <a:t>Often defined in disaster funding authorization</a:t>
            </a:r>
          </a:p>
        </p:txBody>
      </p:sp>
      <p:pic>
        <p:nvPicPr>
          <p:cNvPr id="7172" name="Picture 4" descr="Image result for USACE">
            <a:extLst>
              <a:ext uri="{FF2B5EF4-FFF2-40B4-BE49-F238E27FC236}">
                <a16:creationId xmlns:a16="http://schemas.microsoft.com/office/drawing/2014/main" id="{D5BD9ED3-BD62-4DE9-A7FB-C1707F9D0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777" y="3028677"/>
            <a:ext cx="2936839" cy="223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fhwa">
            <a:extLst>
              <a:ext uri="{FF2B5EF4-FFF2-40B4-BE49-F238E27FC236}">
                <a16:creationId xmlns:a16="http://schemas.microsoft.com/office/drawing/2014/main" id="{4708D96F-2E1B-4461-85A0-9D444B3E5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5" b="17628"/>
          <a:stretch/>
        </p:blipFill>
        <p:spPr bwMode="auto">
          <a:xfrm>
            <a:off x="7203355" y="1034192"/>
            <a:ext cx="4255682" cy="136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082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Post-Disaster 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403928"/>
            <a:ext cx="5830455" cy="45719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CDBG Funds</a:t>
            </a:r>
          </a:p>
          <a:p>
            <a:pPr lvl="1"/>
            <a:r>
              <a:rPr lang="en-US" dirty="0"/>
              <a:t>Available if Congress authorizes funding</a:t>
            </a:r>
          </a:p>
          <a:p>
            <a:pPr lvl="1"/>
            <a:r>
              <a:rPr lang="en-US" dirty="0"/>
              <a:t>Spending constraints defined in authorization</a:t>
            </a:r>
          </a:p>
          <a:p>
            <a:pPr lvl="1"/>
            <a:r>
              <a:rPr lang="en-US" dirty="0"/>
              <a:t>Opportunities to influence spending </a:t>
            </a:r>
            <a:br>
              <a:rPr lang="en-US" dirty="0"/>
            </a:br>
            <a:r>
              <a:rPr lang="en-US" dirty="0"/>
              <a:t>constraints</a:t>
            </a:r>
          </a:p>
          <a:p>
            <a:pPr lvl="1"/>
            <a:r>
              <a:rPr lang="en-US" dirty="0"/>
              <a:t>Often requires unmet needs study after event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Any Items Input Into State Action Plan</a:t>
            </a:r>
          </a:p>
          <a:p>
            <a:pPr lvl="1"/>
            <a:r>
              <a:rPr lang="en-US" dirty="0"/>
              <a:t>Housing Buyout</a:t>
            </a:r>
          </a:p>
          <a:p>
            <a:pPr lvl="1"/>
            <a:r>
              <a:rPr lang="en-US" dirty="0"/>
              <a:t>New and Hardened Infrastructure</a:t>
            </a:r>
          </a:p>
          <a:p>
            <a:pPr lvl="1"/>
            <a:r>
              <a:rPr lang="en-US" dirty="0"/>
              <a:t>Ports, Etc.</a:t>
            </a:r>
          </a:p>
        </p:txBody>
      </p:sp>
      <p:pic>
        <p:nvPicPr>
          <p:cNvPr id="3077" name="Picture 5">
            <a:extLst>
              <a:ext uri="{FF2B5EF4-FFF2-40B4-BE49-F238E27FC236}">
                <a16:creationId xmlns:a16="http://schemas.microsoft.com/office/drawing/2014/main" id="{A266F1F4-17C9-48FA-8700-B42F936C6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9" r="7959"/>
          <a:stretch/>
        </p:blipFill>
        <p:spPr bwMode="auto">
          <a:xfrm>
            <a:off x="6460436" y="-7178"/>
            <a:ext cx="5731564" cy="612004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897C7A-E75D-4FA9-9352-EA3993BF4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316" y="983512"/>
            <a:ext cx="33655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8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it All Together – FEMA’s 428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403928"/>
            <a:ext cx="6694055" cy="4571997"/>
          </a:xfrm>
        </p:spPr>
        <p:txBody>
          <a:bodyPr/>
          <a:lstStyle/>
          <a:p>
            <a:r>
              <a:rPr lang="en-US" dirty="0"/>
              <a:t>Method to combine repair projects (i.e., only restore 2 schools when 4 were damaged)</a:t>
            </a:r>
          </a:p>
          <a:p>
            <a:r>
              <a:rPr lang="en-US" dirty="0"/>
              <a:t>Capped cost estimate including hazard mitigation</a:t>
            </a:r>
          </a:p>
          <a:p>
            <a:r>
              <a:rPr lang="en-US" dirty="0"/>
              <a:t>Allows other funding sources (i.e., CDBG, 404, etc.)</a:t>
            </a:r>
          </a:p>
          <a:p>
            <a:r>
              <a:rPr lang="en-US" dirty="0"/>
              <a:t>Unspent funds can be utilized towards additional hazard mitigation</a:t>
            </a:r>
          </a:p>
        </p:txBody>
      </p:sp>
      <p:pic>
        <p:nvPicPr>
          <p:cNvPr id="8194" name="Picture 2" descr="Image result for tying together">
            <a:extLst>
              <a:ext uri="{FF2B5EF4-FFF2-40B4-BE49-F238E27FC236}">
                <a16:creationId xmlns:a16="http://schemas.microsoft.com/office/drawing/2014/main" id="{875FFD35-61D3-4086-A48C-1955FE33B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21" y="2155899"/>
            <a:ext cx="3810000" cy="2857500"/>
          </a:xfrm>
          <a:prstGeom prst="rect">
            <a:avLst/>
          </a:prstGeom>
          <a:noFill/>
          <a:effectLst>
            <a:outerShdw blurRad="266700" sx="112000" sy="112000" algn="ctr" rotWithShape="0">
              <a:schemeClr val="bg1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056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6A4ADB8-F7FE-45C9-B63A-D6043A9A0F54}"/>
              </a:ext>
            </a:extLst>
          </p:cNvPr>
          <p:cNvSpPr/>
          <p:nvPr/>
        </p:nvSpPr>
        <p:spPr>
          <a:xfrm>
            <a:off x="266700" y="4009689"/>
            <a:ext cx="11715750" cy="1418281"/>
          </a:xfrm>
          <a:prstGeom prst="rect">
            <a:avLst/>
          </a:prstGeom>
          <a:solidFill>
            <a:srgbClr val="4093CD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A1F108-8E96-420C-883E-6465CA57081A}"/>
              </a:ext>
            </a:extLst>
          </p:cNvPr>
          <p:cNvSpPr/>
          <p:nvPr/>
        </p:nvSpPr>
        <p:spPr>
          <a:xfrm>
            <a:off x="266700" y="2572684"/>
            <a:ext cx="11715750" cy="1313511"/>
          </a:xfrm>
          <a:prstGeom prst="rect">
            <a:avLst/>
          </a:prstGeom>
          <a:solidFill>
            <a:srgbClr val="4093CD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A81C0D-F833-4E43-A324-58CA55B4CC08}"/>
              </a:ext>
            </a:extLst>
          </p:cNvPr>
          <p:cNvSpPr/>
          <p:nvPr/>
        </p:nvSpPr>
        <p:spPr>
          <a:xfrm>
            <a:off x="266700" y="1430030"/>
            <a:ext cx="11715750" cy="1014876"/>
          </a:xfrm>
          <a:prstGeom prst="rect">
            <a:avLst/>
          </a:prstGeom>
          <a:solidFill>
            <a:srgbClr val="4093CD"/>
          </a:solidFill>
          <a:ln>
            <a:solidFill>
              <a:schemeClr val="bg1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spcBef>
                <a:spcPts val="1000"/>
              </a:spcBef>
              <a:buClr>
                <a:srgbClr val="73BF44"/>
              </a:buClr>
            </a:pPr>
            <a:r>
              <a:rPr lang="en-US" dirty="0"/>
              <a:t>Current Funding Status for Florida*</a:t>
            </a:r>
            <a:br>
              <a:rPr lang="en-US" dirty="0"/>
            </a:br>
            <a:r>
              <a:rPr lang="en-US" dirty="0"/>
              <a:t>FEMA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6" y="1685925"/>
            <a:ext cx="5643766" cy="1914309"/>
          </a:xfrm>
        </p:spPr>
        <p:txBody>
          <a:bodyPr>
            <a:normAutofit/>
          </a:bodyPr>
          <a:lstStyle/>
          <a:p>
            <a:pPr>
              <a:buClr>
                <a:srgbClr val="14293D"/>
              </a:buClr>
            </a:pPr>
            <a:r>
              <a:rPr lang="en-US" b="1" dirty="0">
                <a:solidFill>
                  <a:schemeClr val="bg1"/>
                </a:solidFill>
              </a:rPr>
              <a:t>Public Assistance</a:t>
            </a:r>
          </a:p>
          <a:p>
            <a:pPr>
              <a:buClr>
                <a:srgbClr val="14293D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rgbClr val="14293D"/>
              </a:buClr>
            </a:pPr>
            <a:r>
              <a:rPr lang="en-US" b="1" dirty="0">
                <a:solidFill>
                  <a:schemeClr val="bg1"/>
                </a:solidFill>
              </a:rPr>
              <a:t>Hazard Mitigation Grant Program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14293D"/>
              </a:buClr>
            </a:pPr>
            <a:r>
              <a:rPr lang="en-US" dirty="0">
                <a:solidFill>
                  <a:schemeClr val="bg1"/>
                </a:solidFill>
              </a:rPr>
              <a:t>Usually requires a 25% local match</a:t>
            </a:r>
          </a:p>
          <a:p>
            <a:pPr lvl="1">
              <a:buClr>
                <a:srgbClr val="14293D"/>
              </a:buClr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14293D"/>
              </a:buClr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14293D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1A110-5752-4637-A420-782397AA8612}"/>
              </a:ext>
            </a:extLst>
          </p:cNvPr>
          <p:cNvSpPr txBox="1"/>
          <p:nvPr/>
        </p:nvSpPr>
        <p:spPr>
          <a:xfrm>
            <a:off x="895350" y="5606592"/>
            <a:ext cx="414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www.FloridaDisastwer.org/Mitigation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93724-112F-43E4-9AC1-6011DC73950A}"/>
              </a:ext>
            </a:extLst>
          </p:cNvPr>
          <p:cNvSpPr txBox="1"/>
          <p:nvPr/>
        </p:nvSpPr>
        <p:spPr>
          <a:xfrm>
            <a:off x="8930640" y="5652758"/>
            <a:ext cx="3051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*FEMA data through Aug 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32225-3550-41BA-8119-0A953DF8D441}"/>
              </a:ext>
            </a:extLst>
          </p:cNvPr>
          <p:cNvSpPr txBox="1"/>
          <p:nvPr/>
        </p:nvSpPr>
        <p:spPr>
          <a:xfrm>
            <a:off x="8180541" y="1732399"/>
            <a:ext cx="3195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Matthew</a:t>
            </a:r>
            <a:r>
              <a:rPr lang="en-US" dirty="0"/>
              <a:t>: $314M; </a:t>
            </a:r>
            <a:r>
              <a:rPr lang="en-US" b="1" dirty="0"/>
              <a:t>Irma:</a:t>
            </a:r>
            <a:r>
              <a:rPr lang="en-US" dirty="0"/>
              <a:t> $228M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CC33C6-2F6D-4C3E-8FAA-8293BC018F49}"/>
              </a:ext>
            </a:extLst>
          </p:cNvPr>
          <p:cNvSpPr txBox="1"/>
          <p:nvPr/>
        </p:nvSpPr>
        <p:spPr>
          <a:xfrm>
            <a:off x="8180541" y="3039229"/>
            <a:ext cx="339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Matthew</a:t>
            </a:r>
            <a:r>
              <a:rPr lang="en-US" dirty="0"/>
              <a:t>: $30M; </a:t>
            </a:r>
            <a:r>
              <a:rPr lang="en-US" b="1" dirty="0"/>
              <a:t>Irma:</a:t>
            </a:r>
            <a:r>
              <a:rPr lang="en-US" dirty="0"/>
              <a:t> $930M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D38E4-3DA5-42E5-8F1E-2476C5CCAB80}"/>
              </a:ext>
            </a:extLst>
          </p:cNvPr>
          <p:cNvSpPr txBox="1"/>
          <p:nvPr/>
        </p:nvSpPr>
        <p:spPr>
          <a:xfrm>
            <a:off x="7884796" y="4118664"/>
            <a:ext cx="378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Total Program (2018): </a:t>
            </a:r>
            <a:r>
              <a:rPr lang="en-US" dirty="0"/>
              <a:t>$235M Total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Cap/Applicant: </a:t>
            </a:r>
            <a:r>
              <a:rPr lang="en-US" dirty="0"/>
              <a:t>$37.4M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Expected # of Awards</a:t>
            </a:r>
            <a:r>
              <a:rPr lang="en-US" dirty="0"/>
              <a:t>: 250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Application Deadline: </a:t>
            </a:r>
            <a:r>
              <a:rPr lang="en-US" dirty="0"/>
              <a:t>1/31/2019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47A555A-7B7F-497A-B232-6CC18D304080}"/>
              </a:ext>
            </a:extLst>
          </p:cNvPr>
          <p:cNvSpPr/>
          <p:nvPr/>
        </p:nvSpPr>
        <p:spPr>
          <a:xfrm>
            <a:off x="341744" y="4271556"/>
            <a:ext cx="6096000" cy="876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14293D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Pre-Disaster Mitigation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>
                <a:srgbClr val="14293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Usually requires a 25% local match</a:t>
            </a:r>
          </a:p>
        </p:txBody>
      </p:sp>
    </p:spTree>
    <p:extLst>
      <p:ext uri="{BB962C8B-B14F-4D97-AF65-F5344CB8AC3E}">
        <p14:creationId xmlns:p14="http://schemas.microsoft.com/office/powerpoint/2010/main" val="1747756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5" y="365126"/>
            <a:ext cx="8129156" cy="891020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Funding Status for Florida</a:t>
            </a:r>
            <a:br>
              <a:rPr lang="en-US" sz="2700" dirty="0"/>
            </a:br>
            <a:r>
              <a:rPr lang="en-US" dirty="0"/>
              <a:t>CDBG-DR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562100"/>
            <a:ext cx="11450205" cy="44138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Unmet Needs</a:t>
            </a:r>
          </a:p>
          <a:p>
            <a:r>
              <a:rPr lang="en-US" dirty="0"/>
              <a:t>In pursuit of ‘National Objectives’</a:t>
            </a:r>
          </a:p>
          <a:p>
            <a:pPr lvl="1"/>
            <a:r>
              <a:rPr lang="en-US" dirty="0"/>
              <a:t>Benefits LMI</a:t>
            </a:r>
          </a:p>
          <a:p>
            <a:pPr lvl="1"/>
            <a:r>
              <a:rPr lang="en-US" dirty="0"/>
              <a:t>Reduces Slums/Blight</a:t>
            </a:r>
          </a:p>
          <a:p>
            <a:pPr lvl="1"/>
            <a:r>
              <a:rPr lang="en-US" dirty="0"/>
              <a:t>Meets an Urgent Need</a:t>
            </a:r>
          </a:p>
          <a:p>
            <a:pPr lvl="1"/>
            <a:endParaRPr lang="en-US" dirty="0"/>
          </a:p>
          <a:p>
            <a:r>
              <a:rPr lang="en-US" dirty="0"/>
              <a:t>Can’t duplicate FEMA or USACE $</a:t>
            </a:r>
          </a:p>
          <a:p>
            <a:r>
              <a:rPr lang="en-US" dirty="0"/>
              <a:t>Process:</a:t>
            </a:r>
          </a:p>
          <a:p>
            <a:pPr lvl="1"/>
            <a:r>
              <a:rPr lang="en-US" dirty="0"/>
              <a:t>Federal Register identifies ‘strings’</a:t>
            </a:r>
          </a:p>
          <a:p>
            <a:pPr lvl="1"/>
            <a:r>
              <a:rPr lang="en-US" dirty="0"/>
              <a:t>State/Recipient Prepares Action Plan</a:t>
            </a:r>
          </a:p>
          <a:p>
            <a:pPr lvl="1"/>
            <a:r>
              <a:rPr lang="en-US" dirty="0"/>
              <a:t>County/Town (Sub-Recipient) signs Agreement</a:t>
            </a:r>
          </a:p>
        </p:txBody>
      </p:sp>
      <p:pic>
        <p:nvPicPr>
          <p:cNvPr id="7" name="Picture 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DDA9C4BA-9DFA-47F1-B1F6-3F6B879F7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70" y="1035935"/>
            <a:ext cx="3817265" cy="49399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095854B2-60BA-4A24-BA4A-C1065FB06F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" t="75951" r="53655" b="18976"/>
          <a:stretch/>
        </p:blipFill>
        <p:spPr>
          <a:xfrm>
            <a:off x="7404131" y="3505930"/>
            <a:ext cx="4282069" cy="69137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7065776-0128-4FF4-B44C-EA9E41870ED2}"/>
              </a:ext>
            </a:extLst>
          </p:cNvPr>
          <p:cNvSpPr/>
          <p:nvPr/>
        </p:nvSpPr>
        <p:spPr>
          <a:xfrm>
            <a:off x="7404131" y="4795592"/>
            <a:ext cx="1565605" cy="238539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Current Funding Status for </a:t>
            </a:r>
            <a:br>
              <a:rPr lang="en-US" dirty="0"/>
            </a:br>
            <a:r>
              <a:rPr lang="en-US" dirty="0"/>
              <a:t>Florida USACE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Bipartisan Budget Act of 2018</a:t>
            </a:r>
          </a:p>
          <a:p>
            <a:pPr lvl="1"/>
            <a:r>
              <a:rPr lang="en-US" dirty="0"/>
              <a:t>PL 115-123, signed 2/9/18</a:t>
            </a:r>
          </a:p>
          <a:p>
            <a:pPr lvl="1"/>
            <a:endParaRPr lang="en-US" dirty="0"/>
          </a:p>
          <a:p>
            <a:r>
              <a:rPr lang="en-US" dirty="0"/>
              <a:t>~</a:t>
            </a:r>
            <a:r>
              <a:rPr lang="en-US" i="1" dirty="0"/>
              <a:t>17B USACE-wide </a:t>
            </a:r>
            <a:r>
              <a:rPr lang="en-US" dirty="0"/>
              <a:t>for Long Term</a:t>
            </a:r>
          </a:p>
          <a:p>
            <a:pPr marL="0" indent="0">
              <a:buNone/>
            </a:pPr>
            <a:r>
              <a:rPr lang="en-US" dirty="0"/>
              <a:t> Disaster Recovery Projects &amp; Short</a:t>
            </a:r>
          </a:p>
          <a:p>
            <a:pPr marL="0" indent="0">
              <a:buNone/>
            </a:pPr>
            <a:r>
              <a:rPr lang="en-US" dirty="0"/>
              <a:t>Term Repairs</a:t>
            </a:r>
          </a:p>
          <a:p>
            <a:r>
              <a:rPr lang="en-US" dirty="0"/>
              <a:t>Executive Agent for Florida:</a:t>
            </a:r>
          </a:p>
          <a:p>
            <a:pPr marL="0" indent="0">
              <a:buNone/>
            </a:pPr>
            <a:r>
              <a:rPr lang="en-US" dirty="0"/>
              <a:t>Jacksonville District (SAJ)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3F0B2-67C4-4A98-ADE5-BFEA02BC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16" y="122358"/>
            <a:ext cx="5491247" cy="59463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703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4E4690-275C-4636-9F2A-78656A91C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4" y="196162"/>
            <a:ext cx="11450205" cy="1325563"/>
          </a:xfrm>
        </p:spPr>
        <p:txBody>
          <a:bodyPr/>
          <a:lstStyle/>
          <a:p>
            <a:r>
              <a:rPr lang="en-US" sz="4000" dirty="0"/>
              <a:t>Case Studies: </a:t>
            </a:r>
            <a:br>
              <a:rPr lang="en-US" sz="4000" dirty="0"/>
            </a:br>
            <a:r>
              <a:rPr lang="en-US" sz="4000" dirty="0" err="1"/>
              <a:t>Ardurra</a:t>
            </a:r>
            <a:r>
              <a:rPr lang="en-US" sz="4000" dirty="0"/>
              <a:t> Disaster Recovery By the Numbers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34DD47-DB1F-4172-8333-96E19F2408B9}"/>
              </a:ext>
            </a:extLst>
          </p:cNvPr>
          <p:cNvGrpSpPr/>
          <p:nvPr/>
        </p:nvGrpSpPr>
        <p:grpSpPr>
          <a:xfrm>
            <a:off x="941910" y="1569739"/>
            <a:ext cx="10116794" cy="4268319"/>
            <a:chOff x="1132510" y="2040323"/>
            <a:chExt cx="10537821" cy="44459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615ABD-D0BB-4374-876C-4F950A3E86F5}"/>
                </a:ext>
              </a:extLst>
            </p:cNvPr>
            <p:cNvPicPr/>
            <p:nvPr/>
          </p:nvPicPr>
          <p:blipFill rotWithShape="1">
            <a:blip r:embed="rId2"/>
            <a:srcRect b="49549"/>
            <a:stretch/>
          </p:blipFill>
          <p:spPr>
            <a:xfrm>
              <a:off x="1132510" y="2080963"/>
              <a:ext cx="5197169" cy="425799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52DA0B-F899-49DA-954F-BEFBE5E428ED}"/>
                </a:ext>
              </a:extLst>
            </p:cNvPr>
            <p:cNvPicPr/>
            <p:nvPr/>
          </p:nvPicPr>
          <p:blipFill rotWithShape="1">
            <a:blip r:embed="rId2"/>
            <a:srcRect t="50010"/>
            <a:stretch/>
          </p:blipFill>
          <p:spPr>
            <a:xfrm>
              <a:off x="6389456" y="2040323"/>
              <a:ext cx="5280875" cy="4445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063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5" y="365126"/>
            <a:ext cx="6059056" cy="89102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Nassau County, NY Bay Park Sewage Treatment Plant</a:t>
            </a:r>
            <a:br>
              <a:rPr lang="en-US" sz="4000" dirty="0"/>
            </a:br>
            <a:r>
              <a:rPr lang="en-US" sz="4000" dirty="0"/>
              <a:t>(Superstorm Sandy)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621272"/>
            <a:ext cx="5538355" cy="448768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Funds</a:t>
            </a:r>
          </a:p>
          <a:p>
            <a:pPr lvl="1"/>
            <a:r>
              <a:rPr lang="en-US" dirty="0"/>
              <a:t>FEMA PAAP 428</a:t>
            </a:r>
          </a:p>
          <a:p>
            <a:pPr lvl="1"/>
            <a:r>
              <a:rPr lang="en-US" dirty="0"/>
              <a:t>CDBG-DR</a:t>
            </a:r>
          </a:p>
          <a:p>
            <a:pPr lvl="1"/>
            <a:r>
              <a:rPr lang="en-US" dirty="0"/>
              <a:t>EFC SMLP</a:t>
            </a:r>
          </a:p>
          <a:p>
            <a:pPr lvl="0"/>
            <a:r>
              <a:rPr lang="en-US" dirty="0"/>
              <a:t>Mitigation</a:t>
            </a:r>
          </a:p>
          <a:p>
            <a:pPr lvl="1"/>
            <a:r>
              <a:rPr lang="en-US" dirty="0"/>
              <a:t>FEMA PAAP 428</a:t>
            </a:r>
          </a:p>
          <a:p>
            <a:pPr lvl="2"/>
            <a:r>
              <a:rPr lang="en-US" dirty="0"/>
              <a:t>$64 M earthen/T-wall Berm with flood gates surrounding the entire plant</a:t>
            </a:r>
          </a:p>
          <a:p>
            <a:pPr lvl="1"/>
            <a:r>
              <a:rPr lang="en-US" dirty="0"/>
              <a:t>CDBG-DR</a:t>
            </a:r>
          </a:p>
          <a:p>
            <a:pPr lvl="2"/>
            <a:r>
              <a:rPr lang="en-US" dirty="0"/>
              <a:t>$101 M elevated Main Electrical Substation </a:t>
            </a:r>
          </a:p>
          <a:p>
            <a:pPr lvl="1"/>
            <a:r>
              <a:rPr lang="en-US" dirty="0"/>
              <a:t>EFC SMLP with CDBG-DR Match</a:t>
            </a:r>
          </a:p>
          <a:p>
            <a:pPr lvl="2"/>
            <a:r>
              <a:rPr lang="en-US" dirty="0"/>
              <a:t>~$30 M Pump Station and Force Main that feeds into the plant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07BF9D-437F-4856-87A7-7742B4D88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7"/>
          <a:stretch/>
        </p:blipFill>
        <p:spPr>
          <a:xfrm>
            <a:off x="6096000" y="0"/>
            <a:ext cx="6096000" cy="610896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07697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4" y="1364172"/>
            <a:ext cx="11450205" cy="457199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Resiliency Continuum</a:t>
            </a:r>
          </a:p>
          <a:p>
            <a:r>
              <a:rPr lang="en-US" dirty="0"/>
              <a:t>FEMA versus HUD/CDBG-DR Processes</a:t>
            </a:r>
          </a:p>
          <a:p>
            <a:r>
              <a:rPr lang="en-US" dirty="0"/>
              <a:t>Funding</a:t>
            </a:r>
          </a:p>
          <a:p>
            <a:pPr lvl="1"/>
            <a:r>
              <a:rPr lang="en-US" dirty="0"/>
              <a:t>FEMA – Pre and Post Event Funding</a:t>
            </a:r>
          </a:p>
          <a:p>
            <a:pPr lvl="2"/>
            <a:r>
              <a:rPr lang="en-US" dirty="0"/>
              <a:t>Pre-event Funding</a:t>
            </a:r>
          </a:p>
          <a:p>
            <a:pPr lvl="2"/>
            <a:r>
              <a:rPr lang="en-US" dirty="0"/>
              <a:t>Hazard Mitigation 404 and 406</a:t>
            </a:r>
          </a:p>
          <a:p>
            <a:pPr lvl="2"/>
            <a:r>
              <a:rPr lang="en-US" dirty="0"/>
              <a:t>FEMA 428 Program</a:t>
            </a:r>
          </a:p>
          <a:p>
            <a:pPr lvl="1"/>
            <a:r>
              <a:rPr lang="en-US" dirty="0"/>
              <a:t>HUD/CDBG-DR Funds</a:t>
            </a:r>
          </a:p>
          <a:p>
            <a:pPr lvl="1"/>
            <a:r>
              <a:rPr lang="en-US" dirty="0"/>
              <a:t>Other Funding Source – FHWA, USACE, Etc.</a:t>
            </a:r>
          </a:p>
          <a:p>
            <a:r>
              <a:rPr lang="en-US" dirty="0"/>
              <a:t>Current Funding Status for South Florida</a:t>
            </a:r>
          </a:p>
          <a:p>
            <a:r>
              <a:rPr lang="en-US" dirty="0"/>
              <a:t>Case Studies </a:t>
            </a:r>
          </a:p>
          <a:p>
            <a:pPr lvl="1"/>
            <a:r>
              <a:rPr lang="en-US" dirty="0"/>
              <a:t>Post Event Resiliency Examples </a:t>
            </a:r>
          </a:p>
          <a:p>
            <a:pPr lvl="1"/>
            <a:r>
              <a:rPr lang="en-US" dirty="0"/>
              <a:t>Munster WWTP Consolidation</a:t>
            </a:r>
          </a:p>
          <a:p>
            <a:r>
              <a:rPr lang="en-US" dirty="0"/>
              <a:t>Questions</a:t>
            </a:r>
          </a:p>
        </p:txBody>
      </p:sp>
      <p:pic>
        <p:nvPicPr>
          <p:cNvPr id="7" name="Picture 6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869621E4-9FE6-4814-B01F-A97967A4E3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33" r="5396" b="22138"/>
          <a:stretch/>
        </p:blipFill>
        <p:spPr>
          <a:xfrm rot="16200000">
            <a:off x="5783193" y="-315844"/>
            <a:ext cx="6092965" cy="672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33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4" y="365126"/>
            <a:ext cx="11450205" cy="891020"/>
          </a:xfrm>
        </p:spPr>
        <p:txBody>
          <a:bodyPr>
            <a:normAutofit fontScale="90000"/>
          </a:bodyPr>
          <a:lstStyle/>
          <a:p>
            <a:r>
              <a:rPr lang="en-US" dirty="0"/>
              <a:t>New Orleans </a:t>
            </a:r>
            <a:br>
              <a:rPr lang="en-US" dirty="0"/>
            </a:br>
            <a:r>
              <a:rPr lang="en-US" dirty="0"/>
              <a:t>(Hurricane Katrina)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12" y="1511441"/>
            <a:ext cx="5596537" cy="4246516"/>
          </a:xfrm>
        </p:spPr>
        <p:txBody>
          <a:bodyPr>
            <a:normAutofit/>
          </a:bodyPr>
          <a:lstStyle/>
          <a:p>
            <a:r>
              <a:rPr lang="en-US" b="1" dirty="0"/>
              <a:t>Scope: </a:t>
            </a:r>
            <a:r>
              <a:rPr lang="en-US" dirty="0"/>
              <a:t>major drainage canal &amp; pump station improvements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32F64D-5778-4562-97A3-0C79D7B86C06}"/>
              </a:ext>
            </a:extLst>
          </p:cNvPr>
          <p:cNvGrpSpPr/>
          <p:nvPr/>
        </p:nvGrpSpPr>
        <p:grpSpPr>
          <a:xfrm>
            <a:off x="-25398" y="2533308"/>
            <a:ext cx="12293597" cy="3588709"/>
            <a:chOff x="25403" y="2533309"/>
            <a:chExt cx="12166598" cy="355163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1436E7-4DFB-4A0F-85A8-173205735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39" t="7285" r="2295" b="3720"/>
            <a:stretch/>
          </p:blipFill>
          <p:spPr>
            <a:xfrm>
              <a:off x="25403" y="2533309"/>
              <a:ext cx="5852358" cy="35516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C0EA06-4B83-4CE1-842A-A24D9E735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028"/>
            <a:stretch/>
          </p:blipFill>
          <p:spPr>
            <a:xfrm>
              <a:off x="5877761" y="2533309"/>
              <a:ext cx="6314240" cy="3551636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5289A1-AAEB-4DC4-815E-833B6AFB7001}"/>
              </a:ext>
            </a:extLst>
          </p:cNvPr>
          <p:cNvSpPr txBox="1">
            <a:spLocks/>
          </p:cNvSpPr>
          <p:nvPr/>
        </p:nvSpPr>
        <p:spPr>
          <a:xfrm>
            <a:off x="6120561" y="1511441"/>
            <a:ext cx="5999420" cy="424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24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2000" i="1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093CD"/>
              </a:buClr>
            </a:pPr>
            <a:r>
              <a:rPr lang="en-US" b="1" dirty="0"/>
              <a:t>Funding: </a:t>
            </a:r>
            <a:r>
              <a:rPr lang="en-US" dirty="0"/>
              <a:t>USACE (MVN) + Cost Shared w/ Non-Federal Sponsors (Parishes)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8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5" y="365126"/>
            <a:ext cx="6630556" cy="1692274"/>
          </a:xfrm>
        </p:spPr>
        <p:txBody>
          <a:bodyPr>
            <a:normAutofit fontScale="90000"/>
          </a:bodyPr>
          <a:lstStyle/>
          <a:p>
            <a:r>
              <a:rPr lang="en-US" dirty="0"/>
              <a:t>Mississippi Gulf Coast Water and Wastewater Master Plan (Hurricane Katrina)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3" y="2131828"/>
            <a:ext cx="5995261" cy="3838780"/>
          </a:xfrm>
        </p:spPr>
        <p:txBody>
          <a:bodyPr>
            <a:normAutofit/>
          </a:bodyPr>
          <a:lstStyle/>
          <a:p>
            <a:r>
              <a:rPr lang="en-US" sz="3200" dirty="0"/>
              <a:t>$600 Million CDBG Funded Program</a:t>
            </a:r>
          </a:p>
          <a:p>
            <a:r>
              <a:rPr lang="en-US" sz="3200" dirty="0"/>
              <a:t>Five Coastal Mississippi </a:t>
            </a:r>
            <a:br>
              <a:rPr lang="en-US" sz="3200" dirty="0"/>
            </a:br>
            <a:r>
              <a:rPr lang="en-US" sz="3200" dirty="0"/>
              <a:t>Counties</a:t>
            </a:r>
          </a:p>
          <a:p>
            <a:r>
              <a:rPr lang="en-US" sz="3200" dirty="0"/>
              <a:t>Relocation and hardening </a:t>
            </a:r>
            <a:br>
              <a:rPr lang="en-US" sz="3200" dirty="0"/>
            </a:br>
            <a:r>
              <a:rPr lang="en-US" sz="3200" dirty="0"/>
              <a:t>water and wastewater </a:t>
            </a:r>
            <a:br>
              <a:rPr lang="en-US" sz="3200" dirty="0"/>
            </a:br>
            <a:r>
              <a:rPr lang="en-US" sz="3200" dirty="0"/>
              <a:t>facilities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9218" name="Picture 2" descr="Image result for Katrina Mississippi">
            <a:extLst>
              <a:ext uri="{FF2B5EF4-FFF2-40B4-BE49-F238E27FC236}">
                <a16:creationId xmlns:a16="http://schemas.microsoft.com/office/drawing/2014/main" id="{D7BE1CCA-6EC0-4A9E-BE91-BC549ACE1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0" r="18314"/>
          <a:stretch/>
        </p:blipFill>
        <p:spPr bwMode="auto">
          <a:xfrm>
            <a:off x="6337004" y="0"/>
            <a:ext cx="5868936" cy="611051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827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4" y="365125"/>
            <a:ext cx="5130141" cy="1521731"/>
          </a:xfrm>
        </p:spPr>
        <p:txBody>
          <a:bodyPr>
            <a:normAutofit/>
          </a:bodyPr>
          <a:lstStyle/>
          <a:p>
            <a:r>
              <a:rPr lang="en-US" dirty="0"/>
              <a:t>Overview of St. Bernard Parish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2032000"/>
            <a:ext cx="5130141" cy="394392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3200" dirty="0"/>
              <a:t>Pre-Katrina Population – 67,000</a:t>
            </a:r>
          </a:p>
          <a:p>
            <a:pPr>
              <a:spcAft>
                <a:spcPts val="1200"/>
              </a:spcAft>
            </a:pPr>
            <a:r>
              <a:rPr lang="en-US" sz="3200" dirty="0"/>
              <a:t>2012 Population – Approximately 35,000</a:t>
            </a:r>
          </a:p>
          <a:p>
            <a:pPr>
              <a:spcAft>
                <a:spcPts val="1200"/>
              </a:spcAft>
            </a:pPr>
            <a:r>
              <a:rPr lang="en-US" sz="3200" dirty="0"/>
              <a:t>Location – Southeast of New Orleans, Louisiana</a:t>
            </a:r>
          </a:p>
        </p:txBody>
      </p:sp>
      <p:pic>
        <p:nvPicPr>
          <p:cNvPr id="10242" name="Picture 2" descr="Image result for St. Bernard Parish Katrina">
            <a:extLst>
              <a:ext uri="{FF2B5EF4-FFF2-40B4-BE49-F238E27FC236}">
                <a16:creationId xmlns:a16="http://schemas.microsoft.com/office/drawing/2014/main" id="{48FA39EE-304A-4960-87F9-A00243536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9" t="-1881" r="16736" b="1881"/>
          <a:stretch/>
        </p:blipFill>
        <p:spPr bwMode="auto">
          <a:xfrm>
            <a:off x="5602515" y="0"/>
            <a:ext cx="6589486" cy="611051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984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mage result for Munster WWTP">
            <a:extLst>
              <a:ext uri="{FF2B5EF4-FFF2-40B4-BE49-F238E27FC236}">
                <a16:creationId xmlns:a16="http://schemas.microsoft.com/office/drawing/2014/main" id="{63A190B9-C4B8-442E-BAAB-CCDCF91FD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3" b="1569"/>
          <a:stretch/>
        </p:blipFill>
        <p:spPr bwMode="auto">
          <a:xfrm>
            <a:off x="0" y="2157238"/>
            <a:ext cx="12191999" cy="395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AAD30A1-BA18-49F1-9012-E1CD661B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152474"/>
            <a:ext cx="11450205" cy="891020"/>
          </a:xfrm>
        </p:spPr>
        <p:txBody>
          <a:bodyPr/>
          <a:lstStyle/>
          <a:p>
            <a:r>
              <a:rPr lang="en-US" dirty="0"/>
              <a:t>Drivers for Comprehensive Consolidation Approach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64914F0-2A18-4C77-8379-D4C781BC8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45" y="1050314"/>
            <a:ext cx="11508510" cy="1106925"/>
          </a:xfrm>
        </p:spPr>
        <p:txBody>
          <a:bodyPr numCol="2"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Consolidation Plan already in place pre-Katrina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Avoid repairs to two WWTPs slated for decommissioning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Ability to provide a comprehensively hardened system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Ability to reduce future emergency measures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000" dirty="0"/>
              <a:t>Staffing and operating budget impacts</a:t>
            </a:r>
          </a:p>
        </p:txBody>
      </p:sp>
    </p:spTree>
    <p:extLst>
      <p:ext uri="{BB962C8B-B14F-4D97-AF65-F5344CB8AC3E}">
        <p14:creationId xmlns:p14="http://schemas.microsoft.com/office/powerpoint/2010/main" val="3651898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52" y="827834"/>
            <a:ext cx="3821578" cy="4150565"/>
          </a:xfrm>
        </p:spPr>
        <p:txBody>
          <a:bodyPr>
            <a:normAutofit/>
          </a:bodyPr>
          <a:lstStyle/>
          <a:p>
            <a:r>
              <a:rPr lang="en-US" dirty="0"/>
              <a:t>Post-Katrina </a:t>
            </a:r>
            <a:br>
              <a:rPr lang="en-US" dirty="0"/>
            </a:br>
            <a:r>
              <a:rPr lang="en-US" dirty="0"/>
              <a:t>Consolidation </a:t>
            </a:r>
            <a:br>
              <a:rPr lang="en-US" dirty="0"/>
            </a:br>
            <a:r>
              <a:rPr lang="en-US" dirty="0"/>
              <a:t>Approach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" t="2177" r="3627" b="4731"/>
          <a:stretch/>
        </p:blipFill>
        <p:spPr>
          <a:xfrm>
            <a:off x="4572000" y="-14514"/>
            <a:ext cx="7620000" cy="6123572"/>
          </a:xfrm>
          <a:effectLst/>
        </p:spPr>
      </p:pic>
    </p:spTree>
    <p:extLst>
      <p:ext uri="{BB962C8B-B14F-4D97-AF65-F5344CB8AC3E}">
        <p14:creationId xmlns:p14="http://schemas.microsoft.com/office/powerpoint/2010/main" val="1139595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Components of Consolidation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EE020-8F14-4F6E-9A3B-EAE425645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4EF8930-E162-4408-934F-05E9F99BAD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3264709"/>
              </p:ext>
            </p:extLst>
          </p:nvPr>
        </p:nvGraphicFramePr>
        <p:xfrm>
          <a:off x="160964" y="754742"/>
          <a:ext cx="11870070" cy="4713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7159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5" y="365126"/>
            <a:ext cx="5449456" cy="1362074"/>
          </a:xfrm>
        </p:spPr>
        <p:txBody>
          <a:bodyPr>
            <a:normAutofit fontScale="90000"/>
          </a:bodyPr>
          <a:lstStyle/>
          <a:p>
            <a:r>
              <a:rPr lang="en-US" dirty="0"/>
              <a:t>First Funding Step – Define FEMA PA 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6" y="1901371"/>
            <a:ext cx="5217226" cy="407455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Cost to Repair </a:t>
            </a:r>
          </a:p>
          <a:p>
            <a:pPr lvl="1">
              <a:spcAft>
                <a:spcPts val="1200"/>
              </a:spcAft>
            </a:pPr>
            <a:r>
              <a:rPr lang="en-US" dirty="0" err="1"/>
              <a:t>Fazendville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 err="1"/>
              <a:t>Dravo</a:t>
            </a:r>
            <a:endParaRPr lang="en-US" dirty="0"/>
          </a:p>
          <a:p>
            <a:pPr lvl="1">
              <a:spcAft>
                <a:spcPts val="1200"/>
              </a:spcAft>
            </a:pPr>
            <a:r>
              <a:rPr lang="en-US" dirty="0"/>
              <a:t>Violet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Munster</a:t>
            </a:r>
          </a:p>
          <a:p>
            <a:pPr>
              <a:spcAft>
                <a:spcPts val="1200"/>
              </a:spcAft>
            </a:pPr>
            <a:r>
              <a:rPr lang="en-US" dirty="0"/>
              <a:t>Detailed Scope of Work and </a:t>
            </a:r>
            <a:br>
              <a:rPr lang="en-US" dirty="0"/>
            </a:br>
            <a:r>
              <a:rPr lang="en-US" dirty="0"/>
              <a:t>Cost Estimates</a:t>
            </a:r>
          </a:p>
          <a:p>
            <a:pPr>
              <a:spcAft>
                <a:spcPts val="1200"/>
              </a:spcAft>
            </a:pPr>
            <a:r>
              <a:rPr lang="en-US" dirty="0"/>
              <a:t>Prepare for Hard Negotiation ($11 - $26 Million)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13874-950B-4376-BE9C-8C5E9057FE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0" r="9543" b="11043"/>
          <a:stretch/>
        </p:blipFill>
        <p:spPr bwMode="auto">
          <a:xfrm>
            <a:off x="5921829" y="0"/>
            <a:ext cx="6270172" cy="6110514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371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5" y="365126"/>
            <a:ext cx="6276770" cy="1260474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 Funding Step – Costs of Proposed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6" y="1770742"/>
            <a:ext cx="6436426" cy="4337957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Establish Costs of Proposed Project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Expansion of Munster WWTP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Costs to Transfer flows to Munster WWTP</a:t>
            </a:r>
          </a:p>
          <a:p>
            <a:pPr>
              <a:spcAft>
                <a:spcPts val="1200"/>
              </a:spcAft>
            </a:pPr>
            <a:r>
              <a:rPr lang="en-US" dirty="0"/>
              <a:t>Develop Available 406 Hazard Mitigation Funds ($13 million additional funds)	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Hardening Pump Stations at Violet, </a:t>
            </a:r>
            <a:r>
              <a:rPr lang="en-US" dirty="0" err="1"/>
              <a:t>Dravo</a:t>
            </a:r>
            <a:r>
              <a:rPr lang="en-US" dirty="0"/>
              <a:t> and F1-01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Repair critical components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Establish available funds for hardening Munster WWTP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12292" name="Picture 4" descr="Related image">
            <a:extLst>
              <a:ext uri="{FF2B5EF4-FFF2-40B4-BE49-F238E27FC236}">
                <a16:creationId xmlns:a16="http://schemas.microsoft.com/office/drawing/2014/main" id="{B1A4C461-0952-479A-94CD-DED732219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77"/>
          <a:stretch/>
        </p:blipFill>
        <p:spPr bwMode="auto">
          <a:xfrm>
            <a:off x="6970091" y="-3164"/>
            <a:ext cx="5221909" cy="611186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091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C10EF3-ECEA-4395-AD76-9433DF2849AC}"/>
              </a:ext>
            </a:extLst>
          </p:cNvPr>
          <p:cNvSpPr/>
          <p:nvPr/>
        </p:nvSpPr>
        <p:spPr>
          <a:xfrm>
            <a:off x="6241145" y="-20548"/>
            <a:ext cx="5950855" cy="6135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6" name="Picture 4" descr="Image result for bridge the gap">
            <a:extLst>
              <a:ext uri="{FF2B5EF4-FFF2-40B4-BE49-F238E27FC236}">
                <a16:creationId xmlns:a16="http://schemas.microsoft.com/office/drawing/2014/main" id="{9E53E607-6C5E-4D05-ACC0-7795E701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145" y="1086412"/>
            <a:ext cx="7210698" cy="369548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4" y="365125"/>
            <a:ext cx="5609113" cy="1724931"/>
          </a:xfrm>
        </p:spPr>
        <p:txBody>
          <a:bodyPr/>
          <a:lstStyle/>
          <a:p>
            <a:r>
              <a:rPr lang="en-US" dirty="0"/>
              <a:t>Next Funding Step – Fill the Funding Gap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962577"/>
            <a:ext cx="5754255" cy="4013348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Determine the Funding Gap ($39 million to $66.5 million)</a:t>
            </a:r>
          </a:p>
          <a:p>
            <a:pPr>
              <a:spcAft>
                <a:spcPts val="1200"/>
              </a:spcAft>
            </a:pPr>
            <a:r>
              <a:rPr lang="en-US" dirty="0"/>
              <a:t>Identify Funds to Breach the Gap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CDBG Funds - $3 million for the </a:t>
            </a:r>
            <a:r>
              <a:rPr lang="en-US" dirty="0" err="1"/>
              <a:t>Dravo</a:t>
            </a:r>
            <a:r>
              <a:rPr lang="en-US" dirty="0"/>
              <a:t> PS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EDA Funds - $1 million for F1-01 Force Main Construction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404 Funds - $3.5 million for Munster Clarifier and Effluent Pump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Bond Issue - $20 million for the remaining</a:t>
            </a:r>
          </a:p>
          <a:p>
            <a:pPr marL="0" indent="0">
              <a:spcAft>
                <a:spcPts val="12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945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0"/>
          <a:stretch/>
        </p:blipFill>
        <p:spPr>
          <a:xfrm>
            <a:off x="0" y="0"/>
            <a:ext cx="12192000" cy="6110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965" y="293961"/>
            <a:ext cx="11450205" cy="1308453"/>
          </a:xfrm>
          <a:effectLst>
            <a:glow rad="101600">
              <a:schemeClr val="accent2">
                <a:satMod val="175000"/>
                <a:alpha val="40000"/>
              </a:schemeClr>
            </a:glow>
            <a:outerShdw sx="101000" sy="101000" algn="ctr" rotWithShape="0">
              <a:prstClr val="black"/>
            </a:outerShdw>
          </a:effectLst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effectLst>
                  <a:glow rad="114300">
                    <a:schemeClr val="tx1">
                      <a:alpha val="80000"/>
                    </a:schemeClr>
                  </a:glow>
                </a:effectLst>
              </a:rPr>
              <a:t>Dravo</a:t>
            </a:r>
            <a:r>
              <a:rPr lang="en-US" dirty="0">
                <a:solidFill>
                  <a:schemeClr val="bg1"/>
                </a:solidFill>
                <a:effectLst>
                  <a:glow rad="114300">
                    <a:schemeClr val="tx1">
                      <a:alpha val="80000"/>
                    </a:schemeClr>
                  </a:glow>
                </a:effectLst>
              </a:rPr>
              <a:t> Pump Station</a:t>
            </a:r>
          </a:p>
        </p:txBody>
      </p:sp>
    </p:spTree>
    <p:extLst>
      <p:ext uri="{BB962C8B-B14F-4D97-AF65-F5344CB8AC3E}">
        <p14:creationId xmlns:p14="http://schemas.microsoft.com/office/powerpoint/2010/main" val="18461331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74" y="1240763"/>
            <a:ext cx="3422260" cy="2188237"/>
          </a:xfrm>
        </p:spPr>
        <p:txBody>
          <a:bodyPr/>
          <a:lstStyle/>
          <a:p>
            <a:r>
              <a:rPr lang="en-US" dirty="0"/>
              <a:t>Resiliency Continuum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E39CC-6589-4E22-9941-5AF2B96B0DC1}"/>
              </a:ext>
            </a:extLst>
          </p:cNvPr>
          <p:cNvSpPr txBox="1"/>
          <p:nvPr/>
        </p:nvSpPr>
        <p:spPr>
          <a:xfrm>
            <a:off x="371174" y="3461317"/>
            <a:ext cx="2340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Lessening the impacts of the next one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2612E0-6255-414A-BDE7-B612C5F70409}"/>
              </a:ext>
            </a:extLst>
          </p:cNvPr>
          <p:cNvSpPr/>
          <p:nvPr/>
        </p:nvSpPr>
        <p:spPr>
          <a:xfrm>
            <a:off x="9403246" y="2690336"/>
            <a:ext cx="26271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30439B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“A Vision without Resources is an Hallucination.”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̶̶ Thomas  L. Friedman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CC25E3-E9EE-4BCB-BB21-019FC78DF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52" y="55373"/>
            <a:ext cx="7950696" cy="614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93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CCE16F6-1504-414C-8F36-1C891F01D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365125"/>
            <a:ext cx="5278006" cy="5578475"/>
          </a:xfrm>
        </p:spPr>
        <p:txBody>
          <a:bodyPr>
            <a:normAutofit/>
          </a:bodyPr>
          <a:lstStyle/>
          <a:p>
            <a:r>
              <a:rPr lang="en-US" dirty="0"/>
              <a:t>Violet Pump </a:t>
            </a:r>
            <a:br>
              <a:rPr lang="en-US" dirty="0"/>
            </a:br>
            <a:r>
              <a:rPr lang="en-US" dirty="0"/>
              <a:t>Station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52B0B07-A493-4F79-B7FA-8B4299CC1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414" y="-97194"/>
            <a:ext cx="8268586" cy="620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9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6E4B041-EF93-4F85-B448-8073ABF3C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745" y="365126"/>
            <a:ext cx="5754256" cy="1882774"/>
          </a:xfrm>
        </p:spPr>
        <p:txBody>
          <a:bodyPr/>
          <a:lstStyle/>
          <a:p>
            <a:r>
              <a:rPr lang="en-US" dirty="0"/>
              <a:t>Munster WWTP Expansion – Highlights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F6523F6-4974-4576-AE39-D1B7A8D41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45" y="2247900"/>
            <a:ext cx="6249555" cy="372802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Comprehensive Mitigation of Entire Facility</a:t>
            </a:r>
          </a:p>
          <a:p>
            <a:pPr>
              <a:spcAft>
                <a:spcPts val="1200"/>
              </a:spcAft>
            </a:pPr>
            <a:r>
              <a:rPr lang="en-US" dirty="0"/>
              <a:t>Capacity Expansion to Accommodate Decommissioned Facilities</a:t>
            </a:r>
          </a:p>
          <a:p>
            <a:pPr>
              <a:spcAft>
                <a:spcPts val="1200"/>
              </a:spcAft>
            </a:pPr>
            <a:r>
              <a:rPr lang="en-US" dirty="0"/>
              <a:t>Extensive Emergency Generation Capabilities</a:t>
            </a:r>
          </a:p>
          <a:p>
            <a:pPr>
              <a:spcAft>
                <a:spcPts val="1200"/>
              </a:spcAft>
            </a:pPr>
            <a:r>
              <a:rPr lang="en-US" dirty="0"/>
              <a:t>Innovative Treatment Process to Increase Resiliency and Minimize Capital Costs</a:t>
            </a:r>
          </a:p>
          <a:p>
            <a:pPr>
              <a:spcAft>
                <a:spcPts val="1200"/>
              </a:spcAft>
            </a:pPr>
            <a:r>
              <a:rPr lang="en-US" dirty="0"/>
              <a:t>Elimination of Future Chlorine/Chemical Hazards</a:t>
            </a:r>
          </a:p>
        </p:txBody>
      </p:sp>
      <p:pic>
        <p:nvPicPr>
          <p:cNvPr id="11" name="Picture 10" descr="A picture containing ground, outdoor, tree, sky&#10;&#10;Description generated with very high confidence">
            <a:extLst>
              <a:ext uri="{FF2B5EF4-FFF2-40B4-BE49-F238E27FC236}">
                <a16:creationId xmlns:a16="http://schemas.microsoft.com/office/drawing/2014/main" id="{D98FB434-476F-4389-97A4-D59D5346B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8" t="1406" r="16259" b="2477"/>
          <a:stretch/>
        </p:blipFill>
        <p:spPr>
          <a:xfrm>
            <a:off x="6591299" y="0"/>
            <a:ext cx="5600701" cy="610292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97367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Munster WWTP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4B1B9-69D5-4E16-8086-591E386E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45" y="1403928"/>
            <a:ext cx="4128655" cy="4571997"/>
          </a:xfrm>
        </p:spPr>
        <p:txBody>
          <a:bodyPr/>
          <a:lstStyle/>
          <a:p>
            <a:pPr marL="457200" indent="-457200"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Plan Ahead</a:t>
            </a:r>
          </a:p>
          <a:p>
            <a:pPr marL="457200" indent="-457200"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Know your path forward when funding becomes available</a:t>
            </a:r>
          </a:p>
          <a:p>
            <a:pPr marL="457200" indent="-457200">
              <a:spcAft>
                <a:spcPts val="12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 able to position for future funding (CDBG, etc.)</a:t>
            </a:r>
          </a:p>
        </p:txBody>
      </p:sp>
      <p:pic>
        <p:nvPicPr>
          <p:cNvPr id="8" name="Content Placeholder 10" descr="Munster WWTP_Aerial 2.JPG.JPG">
            <a:extLst>
              <a:ext uri="{FF2B5EF4-FFF2-40B4-BE49-F238E27FC236}">
                <a16:creationId xmlns:a16="http://schemas.microsoft.com/office/drawing/2014/main" id="{7546CA67-B330-4E5D-BD49-1A518A1DAC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r="17477"/>
          <a:stretch/>
        </p:blipFill>
        <p:spPr>
          <a:xfrm>
            <a:off x="4636267" y="1"/>
            <a:ext cx="7577557" cy="611644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47175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F195A28-06C0-496B-B5B7-5F792AF168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3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4" y="365126"/>
            <a:ext cx="11443855" cy="891020"/>
          </a:xfrm>
        </p:spPr>
        <p:txBody>
          <a:bodyPr>
            <a:normAutofit/>
          </a:bodyPr>
          <a:lstStyle/>
          <a:p>
            <a:r>
              <a:rPr lang="en-US" dirty="0" err="1"/>
              <a:t>Fazendville</a:t>
            </a:r>
            <a:r>
              <a:rPr lang="en-US" dirty="0"/>
              <a:t> Decommissioning (F1-01 Pump Station)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6" y="1424403"/>
            <a:ext cx="5926147" cy="4551522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Raised Control Panels</a:t>
            </a:r>
          </a:p>
          <a:p>
            <a:pPr>
              <a:spcAft>
                <a:spcPts val="1200"/>
              </a:spcAft>
            </a:pPr>
            <a:r>
              <a:rPr lang="en-US" dirty="0"/>
              <a:t>Reused Existing Dry Pit</a:t>
            </a:r>
          </a:p>
          <a:p>
            <a:pPr>
              <a:spcAft>
                <a:spcPts val="1200"/>
              </a:spcAft>
            </a:pPr>
            <a:r>
              <a:rPr lang="en-US" dirty="0"/>
              <a:t>Conversion to Dry Pit Submersible Pumps</a:t>
            </a:r>
          </a:p>
          <a:p>
            <a:pPr>
              <a:spcAft>
                <a:spcPts val="1200"/>
              </a:spcAft>
            </a:pPr>
            <a:r>
              <a:rPr lang="en-US" dirty="0"/>
              <a:t>Force Main to </a:t>
            </a:r>
            <a:r>
              <a:rPr lang="en-US" dirty="0" err="1"/>
              <a:t>Dravo</a:t>
            </a:r>
            <a:r>
              <a:rPr lang="en-US" dirty="0"/>
              <a:t> Effluent Pump Station</a:t>
            </a:r>
          </a:p>
          <a:p>
            <a:pPr>
              <a:spcAft>
                <a:spcPts val="1200"/>
              </a:spcAft>
            </a:pPr>
            <a:r>
              <a:rPr lang="en-US" dirty="0"/>
              <a:t>Future Ability to Monitor from Munster WWTP (SCADA)</a:t>
            </a:r>
          </a:p>
        </p:txBody>
      </p:sp>
      <p:pic>
        <p:nvPicPr>
          <p:cNvPr id="4" name="Picture 3" descr="st_bernard001.jpg">
            <a:extLst>
              <a:ext uri="{FF2B5EF4-FFF2-40B4-BE49-F238E27FC236}">
                <a16:creationId xmlns:a16="http://schemas.microsoft.com/office/drawing/2014/main" id="{AE656316-38AD-4D9B-864E-146783501B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066846" y="1424403"/>
            <a:ext cx="6125154" cy="400919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6836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Dravo</a:t>
            </a:r>
            <a:r>
              <a:rPr lang="en-US" dirty="0"/>
              <a:t> Decommissioning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403928"/>
            <a:ext cx="5754255" cy="4571997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Elevated Electrical/Control Building</a:t>
            </a:r>
          </a:p>
          <a:p>
            <a:pPr>
              <a:spcAft>
                <a:spcPts val="1200"/>
              </a:spcAft>
            </a:pPr>
            <a:r>
              <a:rPr lang="en-US" dirty="0"/>
              <a:t>Elevated Emergency Generator</a:t>
            </a:r>
          </a:p>
          <a:p>
            <a:pPr>
              <a:spcAft>
                <a:spcPts val="1200"/>
              </a:spcAft>
            </a:pPr>
            <a:r>
              <a:rPr lang="en-US" dirty="0"/>
              <a:t>Reuse of Existing Effluent Pump Station</a:t>
            </a:r>
          </a:p>
          <a:p>
            <a:pPr>
              <a:spcAft>
                <a:spcPts val="1200"/>
              </a:spcAft>
            </a:pPr>
            <a:r>
              <a:rPr lang="en-US" dirty="0"/>
              <a:t>Conversion to Submersible Pumps</a:t>
            </a:r>
          </a:p>
          <a:p>
            <a:pPr>
              <a:spcAft>
                <a:spcPts val="1200"/>
              </a:spcAft>
            </a:pPr>
            <a:r>
              <a:rPr lang="en-US" dirty="0"/>
              <a:t>Reuse of Existing Force Main from </a:t>
            </a:r>
            <a:r>
              <a:rPr lang="en-US" dirty="0" err="1"/>
              <a:t>Dravo</a:t>
            </a:r>
            <a:r>
              <a:rPr lang="en-US" dirty="0"/>
              <a:t> to Munster WWTP</a:t>
            </a:r>
          </a:p>
          <a:p>
            <a:pPr>
              <a:spcAft>
                <a:spcPts val="1200"/>
              </a:spcAft>
            </a:pPr>
            <a:r>
              <a:rPr lang="en-US" dirty="0"/>
              <a:t>Future Ability to Monitor from Munster WWTP (SCADA)</a:t>
            </a:r>
          </a:p>
        </p:txBody>
      </p:sp>
      <p:pic>
        <p:nvPicPr>
          <p:cNvPr id="14338" name="Picture 2" descr="http://www.meyer-e-l.com/images/dmpump.png">
            <a:extLst>
              <a:ext uri="{FF2B5EF4-FFF2-40B4-BE49-F238E27FC236}">
                <a16:creationId xmlns:a16="http://schemas.microsoft.com/office/drawing/2014/main" id="{6837A287-D4C7-4FB5-9872-5172A42A7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6" t="5074" r="20138" b="5583"/>
          <a:stretch/>
        </p:blipFill>
        <p:spPr bwMode="auto">
          <a:xfrm>
            <a:off x="6066845" y="-29761"/>
            <a:ext cx="6125155" cy="613895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166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Violet Decommissioning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403928"/>
            <a:ext cx="5754255" cy="457199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Elevated Electrical/Controls on Existing Structure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Elevated Emergency Generator on Existing Wet Well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Reuse of Existing Influent Pump Station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Conversion to Dry Pit Submersible Pumps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New Force Main from Violet to Munster WWTP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Future Ability to Monitor from Munster WWTP (SCADA)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AED1D64-BBE1-4F76-A191-7A52248588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2" r="10858"/>
          <a:stretch/>
        </p:blipFill>
        <p:spPr>
          <a:xfrm>
            <a:off x="6096000" y="0"/>
            <a:ext cx="6096000" cy="61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29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5" y="365125"/>
            <a:ext cx="2894942" cy="5556703"/>
          </a:xfrm>
        </p:spPr>
        <p:txBody>
          <a:bodyPr/>
          <a:lstStyle/>
          <a:p>
            <a:r>
              <a:rPr lang="en-US" dirty="0"/>
              <a:t>Munster WWTP Process Flow Diagram</a:t>
            </a: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3969"/>
              </p:ext>
            </p:extLst>
          </p:nvPr>
        </p:nvGraphicFramePr>
        <p:xfrm>
          <a:off x="2994356" y="0"/>
          <a:ext cx="9197644" cy="609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Acrobat Document" r:id="rId3" imgW="32936760" imgH="21794040" progId="AcroExch.Document.7">
                  <p:embed/>
                </p:oleObj>
              </mc:Choice>
              <mc:Fallback>
                <p:oleObj name="Acrobat Document" r:id="rId3" imgW="32936760" imgH="21794040" progId="AcroExch.Document.7">
                  <p:embed/>
                  <p:pic>
                    <p:nvPicPr>
                      <p:cNvPr id="5" name="Content Placeholder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356" y="0"/>
                        <a:ext cx="9197644" cy="60961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628237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5" y="152475"/>
            <a:ext cx="11450205" cy="891020"/>
          </a:xfrm>
        </p:spPr>
        <p:txBody>
          <a:bodyPr/>
          <a:lstStyle/>
          <a:p>
            <a:r>
              <a:rPr lang="en-US" dirty="0"/>
              <a:t>Influent Pump Station and Headworks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403928"/>
            <a:ext cx="4947953" cy="4571997"/>
          </a:xfrm>
        </p:spPr>
        <p:txBody>
          <a:bodyPr/>
          <a:lstStyle/>
          <a:p>
            <a:r>
              <a:rPr lang="en-US" dirty="0"/>
              <a:t>Influent Pump Station</a:t>
            </a:r>
          </a:p>
          <a:p>
            <a:pPr lvl="1"/>
            <a:r>
              <a:rPr lang="en-US" dirty="0"/>
              <a:t>Elevated Electrical/Control Building</a:t>
            </a:r>
          </a:p>
          <a:p>
            <a:pPr lvl="1"/>
            <a:r>
              <a:rPr lang="en-US" dirty="0"/>
              <a:t>Reuse of Existing Influent Pump Station</a:t>
            </a:r>
          </a:p>
          <a:p>
            <a:pPr lvl="1"/>
            <a:r>
              <a:rPr lang="en-US" dirty="0"/>
              <a:t>Conversion from VTSH Pumps to Submersible Pumps</a:t>
            </a:r>
          </a:p>
          <a:p>
            <a:r>
              <a:rPr lang="en-US" dirty="0"/>
              <a:t>Headworks</a:t>
            </a:r>
          </a:p>
          <a:p>
            <a:pPr lvl="1"/>
            <a:r>
              <a:rPr lang="en-US" dirty="0"/>
              <a:t>Elevated Electrical/Control Building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6E9B464-F944-45C2-BA73-16A25139C2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68" y="981232"/>
            <a:ext cx="5482238" cy="3090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247D990-9E63-4859-991A-64952F6DA3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270" y="3541614"/>
            <a:ext cx="4453570" cy="2510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304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4" y="1424669"/>
            <a:ext cx="6436427" cy="891020"/>
          </a:xfrm>
        </p:spPr>
        <p:txBody>
          <a:bodyPr>
            <a:normAutofit fontScale="90000"/>
          </a:bodyPr>
          <a:lstStyle/>
          <a:p>
            <a:r>
              <a:rPr lang="en-US" dirty="0"/>
              <a:t>Aeration Basins and Digesters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2612571"/>
            <a:ext cx="6276769" cy="3363354"/>
          </a:xfrm>
        </p:spPr>
        <p:txBody>
          <a:bodyPr/>
          <a:lstStyle/>
          <a:p>
            <a:r>
              <a:rPr lang="en-US" dirty="0"/>
              <a:t>Elevated Electrical/Control Building</a:t>
            </a:r>
          </a:p>
          <a:p>
            <a:r>
              <a:rPr lang="en-US" dirty="0"/>
              <a:t>Top of Structure Above Katrina Flood Elevation</a:t>
            </a:r>
          </a:p>
          <a:p>
            <a:r>
              <a:rPr lang="en-US" dirty="0"/>
              <a:t>Aeration Basin Blowers Located on Top of Structure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3179B8-39C9-44F9-B542-2437A2A60431}"/>
              </a:ext>
            </a:extLst>
          </p:cNvPr>
          <p:cNvGrpSpPr/>
          <p:nvPr/>
        </p:nvGrpSpPr>
        <p:grpSpPr>
          <a:xfrm>
            <a:off x="6778171" y="-1"/>
            <a:ext cx="5413829" cy="6103827"/>
            <a:chOff x="6897294" y="0"/>
            <a:chExt cx="5294706" cy="5969522"/>
          </a:xfrm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03B94FBB-0F07-4FD1-B107-23AA90705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294" y="0"/>
              <a:ext cx="5294706" cy="29847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609E0E5F-8086-46C3-A9F1-F58528E6D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294" y="2984761"/>
              <a:ext cx="5294706" cy="2984761"/>
            </a:xfrm>
            <a:prstGeom prst="rect">
              <a:avLst/>
            </a:prstGeom>
            <a:ln>
              <a:noFill/>
            </a:ln>
            <a:effectLst/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775C90-3142-430E-871A-4FCF4CD3B262}"/>
              </a:ext>
            </a:extLst>
          </p:cNvPr>
          <p:cNvCxnSpPr/>
          <p:nvPr/>
        </p:nvCxnSpPr>
        <p:spPr>
          <a:xfrm>
            <a:off x="6778171" y="3048000"/>
            <a:ext cx="5413829" cy="0"/>
          </a:xfrm>
          <a:prstGeom prst="line">
            <a:avLst/>
          </a:prstGeom>
          <a:ln>
            <a:solidFill>
              <a:srgbClr val="4093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7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99F5-BAEE-49E0-B1B1-13294AA8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591" y="47284"/>
            <a:ext cx="10781358" cy="1325563"/>
          </a:xfrm>
        </p:spPr>
        <p:txBody>
          <a:bodyPr/>
          <a:lstStyle/>
          <a:p>
            <a:r>
              <a:rPr lang="en-US" dirty="0"/>
              <a:t>FEMA vs. CDBG Processes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3EF74-9E21-41EC-BC7A-023F1627D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9" b="17093"/>
          <a:stretch/>
        </p:blipFill>
        <p:spPr>
          <a:xfrm>
            <a:off x="1142999" y="929148"/>
            <a:ext cx="9906002" cy="513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77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Effluent Pump Station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Elevated Electrical/Control Building</a:t>
            </a:r>
          </a:p>
          <a:p>
            <a:r>
              <a:rPr lang="en-US" dirty="0"/>
              <a:t>Reuse of Existing Effluent Pump Station</a:t>
            </a:r>
          </a:p>
          <a:p>
            <a:r>
              <a:rPr lang="en-US" dirty="0"/>
              <a:t>Conversion to Dry-Pit Submersible Pumps</a:t>
            </a:r>
          </a:p>
        </p:txBody>
      </p:sp>
    </p:spTree>
    <p:extLst>
      <p:ext uri="{BB962C8B-B14F-4D97-AF65-F5344CB8AC3E}">
        <p14:creationId xmlns:p14="http://schemas.microsoft.com/office/powerpoint/2010/main" val="2810033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5" y="747487"/>
            <a:ext cx="5449456" cy="891020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Electrical Feed and Emergency Generators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1745" y="2337922"/>
            <a:ext cx="5027697" cy="3638003"/>
          </a:xfrm>
        </p:spPr>
        <p:txBody>
          <a:bodyPr/>
          <a:lstStyle/>
          <a:p>
            <a:r>
              <a:rPr lang="en-US" dirty="0"/>
              <a:t>Elevated Main Electrical Building</a:t>
            </a:r>
          </a:p>
          <a:p>
            <a:r>
              <a:rPr lang="en-US" dirty="0"/>
              <a:t>Elevated Transformers</a:t>
            </a:r>
          </a:p>
          <a:p>
            <a:r>
              <a:rPr lang="en-US" dirty="0"/>
              <a:t>Elevated Generators and Fuel Storage</a:t>
            </a:r>
          </a:p>
          <a:p>
            <a:pPr lvl="1"/>
            <a:r>
              <a:rPr lang="en-US" dirty="0"/>
              <a:t>Two 2000 kW Generators </a:t>
            </a:r>
          </a:p>
          <a:p>
            <a:pPr lvl="1"/>
            <a:r>
              <a:rPr lang="en-US" dirty="0"/>
              <a:t>7 Days of Fuel Storage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3C1562E6-7C54-445A-B381-2714986307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2" r="23299"/>
          <a:stretch/>
        </p:blipFill>
        <p:spPr>
          <a:xfrm>
            <a:off x="5300330" y="0"/>
            <a:ext cx="6891670" cy="611051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74292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7" y="1049791"/>
            <a:ext cx="3896427" cy="4758417"/>
          </a:xfrm>
        </p:spPr>
        <p:txBody>
          <a:bodyPr/>
          <a:lstStyle/>
          <a:p>
            <a:r>
              <a:rPr lang="en-US" dirty="0"/>
              <a:t>Administration Building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67" y="-14516"/>
            <a:ext cx="3452132" cy="6119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311" y="-14515"/>
            <a:ext cx="3449689" cy="611944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006C6C-1CB1-400D-BE78-2BE393BA0DEF}"/>
              </a:ext>
            </a:extLst>
          </p:cNvPr>
          <p:cNvCxnSpPr/>
          <p:nvPr/>
        </p:nvCxnSpPr>
        <p:spPr>
          <a:xfrm>
            <a:off x="8742311" y="-14516"/>
            <a:ext cx="0" cy="6119449"/>
          </a:xfrm>
          <a:prstGeom prst="line">
            <a:avLst/>
          </a:prstGeom>
          <a:ln>
            <a:solidFill>
              <a:srgbClr val="4093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292667" y="5823858"/>
            <a:ext cx="6899333" cy="8910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200" i="1" dirty="0">
                <a:solidFill>
                  <a:schemeClr val="bg1"/>
                </a:solidFill>
                <a:effectLst>
                  <a:glow rad="139700">
                    <a:schemeClr val="tx1">
                      <a:alpha val="75000"/>
                    </a:schemeClr>
                  </a:glow>
                </a:effectLst>
              </a:rPr>
              <a:t>Comprehensive Hazard Mitigation at the Munster WWTP – St. Bernard Parish, Louisiana</a:t>
            </a:r>
          </a:p>
        </p:txBody>
      </p:sp>
    </p:spTree>
    <p:extLst>
      <p:ext uri="{BB962C8B-B14F-4D97-AF65-F5344CB8AC3E}">
        <p14:creationId xmlns:p14="http://schemas.microsoft.com/office/powerpoint/2010/main" val="3165575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5" y="134754"/>
            <a:ext cx="5569958" cy="1768474"/>
          </a:xfrm>
        </p:spPr>
        <p:txBody>
          <a:bodyPr>
            <a:normAutofit fontScale="90000"/>
          </a:bodyPr>
          <a:lstStyle/>
          <a:p>
            <a:r>
              <a:rPr lang="en-US" dirty="0"/>
              <a:t>Munster WWTP – Biologically Enhanced HRC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903228"/>
            <a:ext cx="4767284" cy="4093962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Replaces 3.5 MGD of Dry Weather Capacity at Low Capital Cost (12 MGD Peak Capacity)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Provides High Level of Treatment at Low Horsepower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Limits Emergency Generator Needs and Fuel Consumption under Emergency Conditions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Limits Other Emergency Operation Needs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DF16E1C7-9C72-42AA-8526-802B877A9A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8" t="-237" r="26791" b="237"/>
          <a:stretch/>
        </p:blipFill>
        <p:spPr>
          <a:xfrm>
            <a:off x="5875903" y="-14515"/>
            <a:ext cx="6316098" cy="612502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50364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744" y="365126"/>
            <a:ext cx="5197819" cy="815974"/>
          </a:xfrm>
        </p:spPr>
        <p:txBody>
          <a:bodyPr>
            <a:normAutofit fontScale="90000"/>
          </a:bodyPr>
          <a:lstStyle/>
          <a:p>
            <a:r>
              <a:rPr lang="en-US" dirty="0"/>
              <a:t>Munster WWTP – Chlorination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403928"/>
            <a:ext cx="4644925" cy="4571997"/>
          </a:xfrm>
        </p:spPr>
        <p:txBody>
          <a:bodyPr/>
          <a:lstStyle/>
          <a:p>
            <a:r>
              <a:rPr lang="en-US" dirty="0"/>
              <a:t>Converted from Gaseous Chlorine to Sodium Hypochlorite Disinfection</a:t>
            </a:r>
          </a:p>
          <a:p>
            <a:pPr lvl="1"/>
            <a:r>
              <a:rPr lang="en-US" dirty="0"/>
              <a:t>Eliminates chlorine gas hazards during normal operations</a:t>
            </a:r>
          </a:p>
          <a:p>
            <a:pPr lvl="1"/>
            <a:r>
              <a:rPr lang="en-US" dirty="0"/>
              <a:t>Eliminated dangerous gaseous releases during flood conditions</a:t>
            </a:r>
          </a:p>
          <a:p>
            <a:pPr lvl="1"/>
            <a:r>
              <a:rPr lang="en-US" dirty="0"/>
              <a:t>Simplifies hazard mitigation approach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53ACB59-D0B9-4093-A73E-78DEB3D2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-208" r="18405" b="208"/>
          <a:stretch/>
        </p:blipFill>
        <p:spPr>
          <a:xfrm>
            <a:off x="5539563" y="-12700"/>
            <a:ext cx="6652438" cy="611505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41722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99F5-BAEE-49E0-B1B1-13294AA85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37" y="47284"/>
            <a:ext cx="11387912" cy="1325563"/>
          </a:xfrm>
        </p:spPr>
        <p:txBody>
          <a:bodyPr/>
          <a:lstStyle/>
          <a:p>
            <a:r>
              <a:rPr lang="en-US" dirty="0"/>
              <a:t>FEMA vs. CDBG-DR Processes – Critical Differences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F36203-DAD6-4FBA-A21F-E7B4D2359BF3}"/>
              </a:ext>
            </a:extLst>
          </p:cNvPr>
          <p:cNvSpPr txBox="1">
            <a:spLocks/>
          </p:cNvSpPr>
          <p:nvPr/>
        </p:nvSpPr>
        <p:spPr>
          <a:xfrm>
            <a:off x="6310423" y="2752200"/>
            <a:ext cx="5881577" cy="410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24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2000" i="1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093CD"/>
              </a:buClr>
            </a:pPr>
            <a:r>
              <a:rPr lang="en-US" dirty="0"/>
              <a:t>Requires NEPA Compliance prior to Construction</a:t>
            </a:r>
          </a:p>
          <a:p>
            <a:pPr>
              <a:buClr>
                <a:srgbClr val="4093CD"/>
              </a:buClr>
            </a:pPr>
            <a:r>
              <a:rPr lang="en-US" dirty="0"/>
              <a:t>Requires Davis Bacon Compliance </a:t>
            </a:r>
          </a:p>
          <a:p>
            <a:pPr>
              <a:buClr>
                <a:srgbClr val="4093CD"/>
              </a:buClr>
            </a:pPr>
            <a:r>
              <a:rPr lang="en-US" dirty="0"/>
              <a:t>Requires Section 3 Compliance</a:t>
            </a:r>
          </a:p>
          <a:p>
            <a:pPr>
              <a:buClr>
                <a:srgbClr val="4093CD"/>
              </a:buClr>
            </a:pPr>
            <a:r>
              <a:rPr lang="en-US" dirty="0"/>
              <a:t>Impacts Other Funding Sources – Matching Funds are required to meet CDBG rules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205061-34AF-4267-91B3-7D633899A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524" y="1283855"/>
            <a:ext cx="1468346" cy="146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F4D5D49-19C3-47A3-9D56-DAF2053CC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591" y="1469084"/>
            <a:ext cx="3003200" cy="106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778923-3102-42D8-9476-36EDA1487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70" y="2728704"/>
            <a:ext cx="4358851" cy="4659586"/>
          </a:xfrm>
        </p:spPr>
        <p:txBody>
          <a:bodyPr>
            <a:normAutofit/>
          </a:bodyPr>
          <a:lstStyle/>
          <a:p>
            <a:r>
              <a:rPr lang="en-US" dirty="0"/>
              <a:t>Typically performs NEPA Environmental Review for Applicant</a:t>
            </a:r>
          </a:p>
          <a:p>
            <a:r>
              <a:rPr lang="en-US" dirty="0"/>
              <a:t>Does NOT require Davis Bacon Compliance</a:t>
            </a:r>
          </a:p>
          <a:p>
            <a:r>
              <a:rPr lang="en-US" dirty="0"/>
              <a:t>Requires Competitive Procurement per local requirements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DCBEF9-49E0-4A17-837E-6C97F0F6EB32}"/>
              </a:ext>
            </a:extLst>
          </p:cNvPr>
          <p:cNvSpPr txBox="1">
            <a:spLocks/>
          </p:cNvSpPr>
          <p:nvPr/>
        </p:nvSpPr>
        <p:spPr>
          <a:xfrm>
            <a:off x="8101426" y="1811772"/>
            <a:ext cx="1834700" cy="5015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2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24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2000" i="1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BF44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/>
              <a:t>CDBG-DR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AAE3AC-0021-4C55-8C45-17096DBF8163}"/>
              </a:ext>
            </a:extLst>
          </p:cNvPr>
          <p:cNvCxnSpPr/>
          <p:nvPr/>
        </p:nvCxnSpPr>
        <p:spPr>
          <a:xfrm>
            <a:off x="5704367" y="1520456"/>
            <a:ext cx="0" cy="4327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26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02" y="119957"/>
            <a:ext cx="11450205" cy="891020"/>
          </a:xfrm>
        </p:spPr>
        <p:txBody>
          <a:bodyPr>
            <a:normAutofit/>
          </a:bodyPr>
          <a:lstStyle/>
          <a:p>
            <a:pPr lvl="0">
              <a:spcBef>
                <a:spcPts val="1000"/>
              </a:spcBef>
              <a:buClr>
                <a:srgbClr val="73BF44"/>
              </a:buClr>
            </a:pPr>
            <a:r>
              <a:rPr lang="en-US" dirty="0"/>
              <a:t>Funding Source v Duration-Project Type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DFE67-ABC8-4F6F-8CA2-CE294F597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745" y="1117600"/>
            <a:ext cx="11450205" cy="49276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1" dirty="0"/>
              <a:t>Major Signatories to the National Response Plan: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303B9B-9249-4ACD-B330-907A40177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328505"/>
              </p:ext>
            </p:extLst>
          </p:nvPr>
        </p:nvGraphicFramePr>
        <p:xfrm>
          <a:off x="6947136" y="1207452"/>
          <a:ext cx="4440947" cy="4443095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18406">
                  <a:extLst>
                    <a:ext uri="{9D8B030D-6E8A-4147-A177-3AD203B41FA5}">
                      <a16:colId xmlns:a16="http://schemas.microsoft.com/office/drawing/2014/main" val="1828746046"/>
                    </a:ext>
                  </a:extLst>
                </a:gridCol>
                <a:gridCol w="346949">
                  <a:extLst>
                    <a:ext uri="{9D8B030D-6E8A-4147-A177-3AD203B41FA5}">
                      <a16:colId xmlns:a16="http://schemas.microsoft.com/office/drawing/2014/main" val="4130985689"/>
                    </a:ext>
                  </a:extLst>
                </a:gridCol>
                <a:gridCol w="346949">
                  <a:extLst>
                    <a:ext uri="{9D8B030D-6E8A-4147-A177-3AD203B41FA5}">
                      <a16:colId xmlns:a16="http://schemas.microsoft.com/office/drawing/2014/main" val="2451934559"/>
                    </a:ext>
                  </a:extLst>
                </a:gridCol>
                <a:gridCol w="346949">
                  <a:extLst>
                    <a:ext uri="{9D8B030D-6E8A-4147-A177-3AD203B41FA5}">
                      <a16:colId xmlns:a16="http://schemas.microsoft.com/office/drawing/2014/main" val="3285732035"/>
                    </a:ext>
                  </a:extLst>
                </a:gridCol>
                <a:gridCol w="346949">
                  <a:extLst>
                    <a:ext uri="{9D8B030D-6E8A-4147-A177-3AD203B41FA5}">
                      <a16:colId xmlns:a16="http://schemas.microsoft.com/office/drawing/2014/main" val="2683660176"/>
                    </a:ext>
                  </a:extLst>
                </a:gridCol>
                <a:gridCol w="346949">
                  <a:extLst>
                    <a:ext uri="{9D8B030D-6E8A-4147-A177-3AD203B41FA5}">
                      <a16:colId xmlns:a16="http://schemas.microsoft.com/office/drawing/2014/main" val="3862423778"/>
                    </a:ext>
                  </a:extLst>
                </a:gridCol>
                <a:gridCol w="346949">
                  <a:extLst>
                    <a:ext uri="{9D8B030D-6E8A-4147-A177-3AD203B41FA5}">
                      <a16:colId xmlns:a16="http://schemas.microsoft.com/office/drawing/2014/main" val="2270200314"/>
                    </a:ext>
                  </a:extLst>
                </a:gridCol>
                <a:gridCol w="346949">
                  <a:extLst>
                    <a:ext uri="{9D8B030D-6E8A-4147-A177-3AD203B41FA5}">
                      <a16:colId xmlns:a16="http://schemas.microsoft.com/office/drawing/2014/main" val="2150482520"/>
                    </a:ext>
                  </a:extLst>
                </a:gridCol>
                <a:gridCol w="346949">
                  <a:extLst>
                    <a:ext uri="{9D8B030D-6E8A-4147-A177-3AD203B41FA5}">
                      <a16:colId xmlns:a16="http://schemas.microsoft.com/office/drawing/2014/main" val="1032507978"/>
                    </a:ext>
                  </a:extLst>
                </a:gridCol>
                <a:gridCol w="346949">
                  <a:extLst>
                    <a:ext uri="{9D8B030D-6E8A-4147-A177-3AD203B41FA5}">
                      <a16:colId xmlns:a16="http://schemas.microsoft.com/office/drawing/2014/main" val="3180017508"/>
                    </a:ext>
                  </a:extLst>
                </a:gridCol>
              </a:tblGrid>
              <a:tr h="1200837">
                <a:tc>
                  <a:txBody>
                    <a:bodyPr/>
                    <a:lstStyle/>
                    <a:p>
                      <a:r>
                        <a:rPr lang="en-US" sz="1200" dirty="0"/>
                        <a:t>FUNDING TYPE</a:t>
                      </a:r>
                    </a:p>
                  </a:txBody>
                  <a:tcPr marL="80056" marR="80056" marT="40028" marB="40028" anchor="b"/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Pre-Event</a:t>
                      </a:r>
                      <a:endParaRPr lang="en-US" sz="1100" b="0" dirty="0"/>
                    </a:p>
                  </a:txBody>
                  <a:tcPr marL="80056" marR="80056" marT="40028" marB="40028" vert="vert270"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Post-Event</a:t>
                      </a:r>
                    </a:p>
                  </a:txBody>
                  <a:tcPr marL="80056" marR="80056" marT="40028" marB="40028" vert="vert270"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1-2 </a:t>
                      </a:r>
                      <a:r>
                        <a:rPr lang="en-US" sz="1100" b="0" dirty="0" err="1"/>
                        <a:t>yr</a:t>
                      </a:r>
                      <a:r>
                        <a:rPr lang="en-US" sz="1100" b="0" dirty="0"/>
                        <a:t> Post Event</a:t>
                      </a:r>
                    </a:p>
                  </a:txBody>
                  <a:tcPr marL="80056" marR="80056" marT="40028" marB="40028" vert="vert270"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2-6 </a:t>
                      </a:r>
                      <a:r>
                        <a:rPr lang="en-US" sz="1100" b="0" dirty="0" err="1"/>
                        <a:t>yr</a:t>
                      </a:r>
                      <a:r>
                        <a:rPr lang="en-US" sz="1100" b="0" dirty="0"/>
                        <a:t> Post Event</a:t>
                      </a:r>
                    </a:p>
                  </a:txBody>
                  <a:tcPr marL="80056" marR="80056" marT="40028" marB="40028" vert="vert270"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Utility Infrastructure</a:t>
                      </a:r>
                    </a:p>
                  </a:txBody>
                  <a:tcPr marL="80056" marR="80056" marT="40028" marB="40028" vert="vert270"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Buildings</a:t>
                      </a:r>
                    </a:p>
                  </a:txBody>
                  <a:tcPr marL="80056" marR="80056" marT="40028" marB="40028" vert="vert270"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Housing</a:t>
                      </a:r>
                    </a:p>
                  </a:txBody>
                  <a:tcPr marL="80056" marR="80056" marT="40028" marB="40028" vert="vert270"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Roads</a:t>
                      </a:r>
                    </a:p>
                  </a:txBody>
                  <a:tcPr marL="80056" marR="80056" marT="40028" marB="40028" vert="vert270"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Flood Control/Protection</a:t>
                      </a:r>
                    </a:p>
                  </a:txBody>
                  <a:tcPr marL="80056" marR="80056" marT="40028" marB="40028" vert="vert270" anchor="ctr"/>
                </a:tc>
                <a:extLst>
                  <a:ext uri="{0D108BD9-81ED-4DB2-BD59-A6C34878D82A}">
                    <a16:rowId xmlns:a16="http://schemas.microsoft.com/office/drawing/2014/main" val="1486970992"/>
                  </a:ext>
                </a:extLst>
              </a:tr>
              <a:tr h="453649">
                <a:tc>
                  <a:txBody>
                    <a:bodyPr/>
                    <a:lstStyle/>
                    <a:p>
                      <a:r>
                        <a:rPr lang="en-US" sz="1200" dirty="0"/>
                        <a:t>Hazard Mitigation Planning</a:t>
                      </a:r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extLst>
                  <a:ext uri="{0D108BD9-81ED-4DB2-BD59-A6C34878D82A}">
                    <a16:rowId xmlns:a16="http://schemas.microsoft.com/office/drawing/2014/main" val="535311809"/>
                  </a:ext>
                </a:extLst>
              </a:tr>
              <a:tr h="453649">
                <a:tc>
                  <a:txBody>
                    <a:bodyPr/>
                    <a:lstStyle/>
                    <a:p>
                      <a:r>
                        <a:rPr lang="en-US" sz="1200" dirty="0"/>
                        <a:t>Severe Repetitive Loss</a:t>
                      </a:r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extLst>
                  <a:ext uri="{0D108BD9-81ED-4DB2-BD59-A6C34878D82A}">
                    <a16:rowId xmlns:a16="http://schemas.microsoft.com/office/drawing/2014/main" val="1859224086"/>
                  </a:ext>
                </a:extLst>
              </a:tr>
              <a:tr h="453649">
                <a:tc>
                  <a:txBody>
                    <a:bodyPr/>
                    <a:lstStyle/>
                    <a:p>
                      <a:r>
                        <a:rPr lang="en-US" sz="1200" dirty="0"/>
                        <a:t>FEMA Public Assistance</a:t>
                      </a:r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extLst>
                  <a:ext uri="{0D108BD9-81ED-4DB2-BD59-A6C34878D82A}">
                    <a16:rowId xmlns:a16="http://schemas.microsoft.com/office/drawing/2014/main" val="2670949731"/>
                  </a:ext>
                </a:extLst>
              </a:tr>
              <a:tr h="453649">
                <a:tc>
                  <a:txBody>
                    <a:bodyPr/>
                    <a:lstStyle/>
                    <a:p>
                      <a:r>
                        <a:rPr lang="en-US" sz="1200" dirty="0"/>
                        <a:t>406 Hazard Mitigation</a:t>
                      </a:r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extLst>
                  <a:ext uri="{0D108BD9-81ED-4DB2-BD59-A6C34878D82A}">
                    <a16:rowId xmlns:a16="http://schemas.microsoft.com/office/drawing/2014/main" val="4160076442"/>
                  </a:ext>
                </a:extLst>
              </a:tr>
              <a:tr h="453649">
                <a:tc>
                  <a:txBody>
                    <a:bodyPr/>
                    <a:lstStyle/>
                    <a:p>
                      <a:r>
                        <a:rPr lang="en-US" sz="1200" dirty="0"/>
                        <a:t>404 Hazard Mitigation</a:t>
                      </a:r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extLst>
                  <a:ext uri="{0D108BD9-81ED-4DB2-BD59-A6C34878D82A}">
                    <a16:rowId xmlns:a16="http://schemas.microsoft.com/office/drawing/2014/main" val="2087650407"/>
                  </a:ext>
                </a:extLst>
              </a:tr>
              <a:tr h="324671">
                <a:tc>
                  <a:txBody>
                    <a:bodyPr/>
                    <a:lstStyle/>
                    <a:p>
                      <a:r>
                        <a:rPr lang="en-US" sz="1200" dirty="0"/>
                        <a:t>CDBG-DR</a:t>
                      </a:r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extLst>
                  <a:ext uri="{0D108BD9-81ED-4DB2-BD59-A6C34878D82A}">
                    <a16:rowId xmlns:a16="http://schemas.microsoft.com/office/drawing/2014/main" val="2863573670"/>
                  </a:ext>
                </a:extLst>
              </a:tr>
              <a:tr h="324671">
                <a:tc>
                  <a:txBody>
                    <a:bodyPr/>
                    <a:lstStyle/>
                    <a:p>
                      <a:r>
                        <a:rPr lang="en-US" sz="1200" dirty="0"/>
                        <a:t>FHWA</a:t>
                      </a:r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extLst>
                  <a:ext uri="{0D108BD9-81ED-4DB2-BD59-A6C34878D82A}">
                    <a16:rowId xmlns:a16="http://schemas.microsoft.com/office/drawing/2014/main" val="3410623866"/>
                  </a:ext>
                </a:extLst>
              </a:tr>
              <a:tr h="324671">
                <a:tc>
                  <a:txBody>
                    <a:bodyPr/>
                    <a:lstStyle/>
                    <a:p>
                      <a:r>
                        <a:rPr lang="en-US" sz="1200" dirty="0"/>
                        <a:t>USACE</a:t>
                      </a:r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80056" marR="80056" marT="40028" marB="400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30439B"/>
                          </a:solidFill>
                        </a:rPr>
                        <a:t>X</a:t>
                      </a:r>
                      <a:endParaRPr lang="en-US" sz="1600" dirty="0"/>
                    </a:p>
                  </a:txBody>
                  <a:tcPr marL="80056" marR="80056" marT="40028" marB="40028" anchor="ctr"/>
                </a:tc>
                <a:extLst>
                  <a:ext uri="{0D108BD9-81ED-4DB2-BD59-A6C34878D82A}">
                    <a16:rowId xmlns:a16="http://schemas.microsoft.com/office/drawing/2014/main" val="2232191917"/>
                  </a:ext>
                </a:extLst>
              </a:tr>
            </a:tbl>
          </a:graphicData>
        </a:graphic>
      </p:graphicFrame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985C018E-4F08-491D-B44E-4ED4C82F0C13}"/>
              </a:ext>
            </a:extLst>
          </p:cNvPr>
          <p:cNvSpPr txBox="1">
            <a:spLocks/>
          </p:cNvSpPr>
          <p:nvPr/>
        </p:nvSpPr>
        <p:spPr>
          <a:xfrm>
            <a:off x="370897" y="1604926"/>
            <a:ext cx="5923577" cy="4285511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093CD"/>
              </a:buClr>
              <a:buFont typeface="Arial" panose="020B0604020202020204" pitchFamily="34" charset="0"/>
              <a:buChar char="•"/>
              <a:defRPr sz="2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93CD"/>
              </a:buClr>
              <a:buFont typeface="Arial" panose="020B0604020202020204" pitchFamily="34" charset="0"/>
              <a:buChar char="•"/>
              <a:defRPr sz="24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93CD"/>
              </a:buClr>
              <a:buFont typeface="Arial" panose="020B0604020202020204" pitchFamily="34" charset="0"/>
              <a:buChar char="•"/>
              <a:defRPr sz="2000" i="1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93CD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093CD"/>
              </a:buClr>
              <a:buFont typeface="Arial" panose="020B0604020202020204" pitchFamily="34" charset="0"/>
              <a:buChar char="•"/>
              <a:defRPr sz="1800" kern="1200">
                <a:solidFill>
                  <a:srgbClr val="6D6E7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Agriculture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Commerce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Defense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Education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Energy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HHS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Homeland Security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Housing &amp; Urban Development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the Interior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Justice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Labor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State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Transportation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the Treasury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Dept of Veterans Affairs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Director of National Intelligence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Environmental Protection Agency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FBI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Small Business Admin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Nuclear Regulatory Commission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260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Plan Ahead?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Projects in Hazard Mitigation Plan </a:t>
            </a:r>
          </a:p>
          <a:p>
            <a:pPr lvl="1"/>
            <a:r>
              <a:rPr lang="en-US" dirty="0"/>
              <a:t>Better chance of 404 funding </a:t>
            </a:r>
          </a:p>
          <a:p>
            <a:pPr lvl="1"/>
            <a:r>
              <a:rPr lang="en-US" dirty="0"/>
              <a:t>Demonstrates Commitment to </a:t>
            </a:r>
            <a:br>
              <a:rPr lang="en-US" dirty="0"/>
            </a:br>
            <a:r>
              <a:rPr lang="en-US" dirty="0"/>
              <a:t>Hazard Mitigation</a:t>
            </a:r>
          </a:p>
          <a:p>
            <a:r>
              <a:rPr lang="en-US" dirty="0"/>
              <a:t>Know your hazard mitigation/</a:t>
            </a:r>
            <a:br>
              <a:rPr lang="en-US" dirty="0"/>
            </a:br>
            <a:r>
              <a:rPr lang="en-US" dirty="0"/>
              <a:t>infrastructure rebuilding needs</a:t>
            </a:r>
          </a:p>
          <a:p>
            <a:pPr lvl="1"/>
            <a:r>
              <a:rPr lang="en-US" dirty="0"/>
              <a:t>Faster and better rebuilding </a:t>
            </a:r>
            <a:br>
              <a:rPr lang="en-US" dirty="0"/>
            </a:br>
            <a:r>
              <a:rPr lang="en-US" dirty="0"/>
              <a:t>decisions</a:t>
            </a:r>
          </a:p>
          <a:p>
            <a:pPr lvl="2"/>
            <a:r>
              <a:rPr lang="en-US" dirty="0"/>
              <a:t>Restore a severely damaged lift </a:t>
            </a:r>
            <a:br>
              <a:rPr lang="en-US" dirty="0"/>
            </a:br>
            <a:r>
              <a:rPr lang="en-US" dirty="0"/>
              <a:t>station?</a:t>
            </a:r>
          </a:p>
          <a:p>
            <a:pPr lvl="2"/>
            <a:r>
              <a:rPr lang="en-US" dirty="0"/>
              <a:t>Pursue temporary operation and </a:t>
            </a:r>
            <a:br>
              <a:rPr lang="en-US" dirty="0"/>
            </a:br>
            <a:r>
              <a:rPr lang="en-US" dirty="0"/>
              <a:t>replacement?</a:t>
            </a:r>
          </a:p>
          <a:p>
            <a:pPr lvl="1"/>
            <a:r>
              <a:rPr lang="en-US" dirty="0"/>
              <a:t>Better use of available funds</a:t>
            </a:r>
          </a:p>
          <a:p>
            <a:pPr lvl="1"/>
            <a:r>
              <a:rPr lang="en-US" dirty="0"/>
              <a:t>Can strategically position for </a:t>
            </a:r>
            <a:br>
              <a:rPr lang="en-US" dirty="0"/>
            </a:br>
            <a:r>
              <a:rPr lang="en-US" dirty="0"/>
              <a:t>CDBG-DR and Other Funds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972A7-EE95-4B6B-A551-4BBA4A8E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898" y="1740243"/>
            <a:ext cx="6609357" cy="37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Pre-Disaster 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6" y="1403928"/>
            <a:ext cx="6000998" cy="4571997"/>
          </a:xfrm>
        </p:spPr>
        <p:txBody>
          <a:bodyPr/>
          <a:lstStyle/>
          <a:p>
            <a:r>
              <a:rPr lang="en-US" dirty="0"/>
              <a:t>Hazard Mitigation Planning Grants</a:t>
            </a:r>
          </a:p>
          <a:p>
            <a:pPr lvl="1"/>
            <a:r>
              <a:rPr lang="en-US" dirty="0"/>
              <a:t>Typically through the County</a:t>
            </a:r>
          </a:p>
          <a:p>
            <a:pPr lvl="1"/>
            <a:r>
              <a:rPr lang="en-US" dirty="0"/>
              <a:t>Updated Periodically</a:t>
            </a:r>
          </a:p>
          <a:p>
            <a:pPr lvl="1"/>
            <a:r>
              <a:rPr lang="en-US" dirty="0"/>
              <a:t>Can Include hazard mitigation needs for multiple entities – get your needs known</a:t>
            </a:r>
          </a:p>
          <a:p>
            <a:r>
              <a:rPr lang="en-US" dirty="0"/>
              <a:t>Severe Repetitive Loss Programs – Primarily Homes in Flood Prone Areas</a:t>
            </a:r>
          </a:p>
          <a:p>
            <a:r>
              <a:rPr lang="en-US" dirty="0"/>
              <a:t>Preparedness Grants</a:t>
            </a:r>
          </a:p>
        </p:txBody>
      </p:sp>
      <p:pic>
        <p:nvPicPr>
          <p:cNvPr id="4098" name="Picture 2" descr="Image result for Preparedness">
            <a:extLst>
              <a:ext uri="{FF2B5EF4-FFF2-40B4-BE49-F238E27FC236}">
                <a16:creationId xmlns:a16="http://schemas.microsoft.com/office/drawing/2014/main" id="{C25B9DF7-15B5-404E-896F-0FB1C9F82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6260575" y="0"/>
            <a:ext cx="5931425" cy="610794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604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Post-Disaster Funding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745" y="1403928"/>
            <a:ext cx="5260769" cy="45719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FEMA Public Assistance Grants</a:t>
            </a:r>
          </a:p>
          <a:p>
            <a:pPr lvl="1"/>
            <a:r>
              <a:rPr lang="en-US" dirty="0"/>
              <a:t>Directly related to repair of </a:t>
            </a:r>
            <a:br>
              <a:rPr lang="en-US" dirty="0"/>
            </a:br>
            <a:r>
              <a:rPr lang="en-US" dirty="0"/>
              <a:t>damaged infrastructure</a:t>
            </a:r>
          </a:p>
          <a:p>
            <a:pPr lvl="1"/>
            <a:r>
              <a:rPr lang="en-US" dirty="0"/>
              <a:t>Can Apply Funding in Difference </a:t>
            </a:r>
            <a:br>
              <a:rPr lang="en-US" dirty="0"/>
            </a:br>
            <a:r>
              <a:rPr lang="en-US" dirty="0"/>
              <a:t>Manners</a:t>
            </a:r>
          </a:p>
          <a:p>
            <a:pPr lvl="2"/>
            <a:r>
              <a:rPr lang="en-US" dirty="0"/>
              <a:t>Repair in Kind</a:t>
            </a:r>
          </a:p>
          <a:p>
            <a:pPr lvl="2"/>
            <a:r>
              <a:rPr lang="en-US" dirty="0"/>
              <a:t>Pursue an Alternant Project</a:t>
            </a:r>
          </a:p>
          <a:p>
            <a:pPr lvl="2"/>
            <a:r>
              <a:rPr lang="en-US" dirty="0"/>
              <a:t>Pursue an Improved Project</a:t>
            </a:r>
          </a:p>
          <a:p>
            <a:pPr lvl="2"/>
            <a:r>
              <a:rPr lang="en-US" dirty="0"/>
              <a:t>Pursue FEMA’s 428 Pilot Program</a:t>
            </a:r>
          </a:p>
          <a:p>
            <a:pPr lvl="1"/>
            <a:r>
              <a:rPr lang="en-US" dirty="0"/>
              <a:t>Why Different Approaches</a:t>
            </a:r>
          </a:p>
          <a:p>
            <a:pPr lvl="2"/>
            <a:r>
              <a:rPr lang="en-US" dirty="0"/>
              <a:t>Combine Facilities?</a:t>
            </a:r>
          </a:p>
          <a:p>
            <a:pPr lvl="2"/>
            <a:r>
              <a:rPr lang="en-US" dirty="0"/>
              <a:t>Decommission Facilities?</a:t>
            </a:r>
          </a:p>
          <a:p>
            <a:pPr lvl="2"/>
            <a:r>
              <a:rPr lang="en-US" dirty="0"/>
              <a:t>Implement Something New?</a:t>
            </a:r>
          </a:p>
        </p:txBody>
      </p:sp>
      <p:pic>
        <p:nvPicPr>
          <p:cNvPr id="5122" name="Picture 2" descr="Image result for Hurricane damaged infrastructure">
            <a:extLst>
              <a:ext uri="{FF2B5EF4-FFF2-40B4-BE49-F238E27FC236}">
                <a16:creationId xmlns:a16="http://schemas.microsoft.com/office/drawing/2014/main" id="{C1B440DE-E67F-40DC-8834-8A0C8D78A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8" r="18460"/>
          <a:stretch/>
        </p:blipFill>
        <p:spPr bwMode="auto">
          <a:xfrm>
            <a:off x="5455578" y="0"/>
            <a:ext cx="6736422" cy="61131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6350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1F6D47EB50744DB29267425FE0DA6B" ma:contentTypeVersion="9" ma:contentTypeDescription="Create a new document." ma:contentTypeScope="" ma:versionID="a1e77bebf652ce12aa538ad3ed73bed6">
  <xsd:schema xmlns:xsd="http://www.w3.org/2001/XMLSchema" xmlns:xs="http://www.w3.org/2001/XMLSchema" xmlns:p="http://schemas.microsoft.com/office/2006/metadata/properties" xmlns:ns2="60f411a6-39e7-4d65-a596-429fbdb18cef" xmlns:ns3="8174fe2b-d0ad-49ab-a4af-33b5ee2bf596" targetNamespace="http://schemas.microsoft.com/office/2006/metadata/properties" ma:root="true" ma:fieldsID="7f6b00a8066612e6c348fd27b72bc5e5" ns2:_="" ns3:_="">
    <xsd:import namespace="60f411a6-39e7-4d65-a596-429fbdb18cef"/>
    <xsd:import namespace="8174fe2b-d0ad-49ab-a4af-33b5ee2bf59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f411a6-39e7-4d65-a596-429fbdb18ce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74fe2b-d0ad-49ab-a4af-33b5ee2bf5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6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474DA9-DA7F-4826-A569-22B623AEBF0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3E9E5F-1345-400C-B184-C634AE18AD0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0f411a6-39e7-4d65-a596-429fbdb18cef"/>
    <ds:schemaRef ds:uri="8174fe2b-d0ad-49ab-a4af-33b5ee2bf596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378C431-C3C8-40F6-A809-98CB42F0D0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f411a6-39e7-4d65-a596-429fbdb18cef"/>
    <ds:schemaRef ds:uri="8174fe2b-d0ad-49ab-a4af-33b5ee2bf5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14711</TotalTime>
  <Words>1496</Words>
  <Application>Microsoft Office PowerPoint</Application>
  <PresentationFormat>Widescreen</PresentationFormat>
  <Paragraphs>351</Paragraphs>
  <Slides>44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1_Office Theme</vt:lpstr>
      <vt:lpstr>Acrobat Document</vt:lpstr>
      <vt:lpstr>Recovery and Resiliency Funding</vt:lpstr>
      <vt:lpstr>Presentation Outline</vt:lpstr>
      <vt:lpstr>Resiliency Continuum </vt:lpstr>
      <vt:lpstr>FEMA vs. CDBG Processes</vt:lpstr>
      <vt:lpstr>FEMA vs. CDBG-DR Processes – Critical Differences</vt:lpstr>
      <vt:lpstr>Funding Source v Duration-Project Type</vt:lpstr>
      <vt:lpstr>Why Plan Ahead?</vt:lpstr>
      <vt:lpstr>Pre-Disaster Funding</vt:lpstr>
      <vt:lpstr>Post-Disaster Funding</vt:lpstr>
      <vt:lpstr>Post-Disaster Funding</vt:lpstr>
      <vt:lpstr>Post-Disaster Funding</vt:lpstr>
      <vt:lpstr>Post-Disaster Funding</vt:lpstr>
      <vt:lpstr>Post-Disaster Funding</vt:lpstr>
      <vt:lpstr>Pulling it All Together – FEMA’s 428 Program</vt:lpstr>
      <vt:lpstr>Current Funding Status for Florida* FEMA</vt:lpstr>
      <vt:lpstr>Current Funding Status for Florida CDBG-DR</vt:lpstr>
      <vt:lpstr>Current Funding Status for  Florida USACE</vt:lpstr>
      <vt:lpstr>Case Studies:  Ardurra Disaster Recovery By the Numbers</vt:lpstr>
      <vt:lpstr>Nassau County, NY Bay Park Sewage Treatment Plant (Superstorm Sandy)</vt:lpstr>
      <vt:lpstr>New Orleans  (Hurricane Katrina)</vt:lpstr>
      <vt:lpstr>Mississippi Gulf Coast Water and Wastewater Master Plan (Hurricane Katrina)</vt:lpstr>
      <vt:lpstr>Overview of St. Bernard Parish</vt:lpstr>
      <vt:lpstr>Drivers for Comprehensive Consolidation Approach</vt:lpstr>
      <vt:lpstr>Post-Katrina  Consolidation  Approach</vt:lpstr>
      <vt:lpstr>Components of Consolidation Approach</vt:lpstr>
      <vt:lpstr>First Funding Step – Define FEMA PA Funding</vt:lpstr>
      <vt:lpstr>Second Funding Step – Costs of Proposed Project</vt:lpstr>
      <vt:lpstr>Next Funding Step – Fill the Funding Gap</vt:lpstr>
      <vt:lpstr>Dravo Pump Station</vt:lpstr>
      <vt:lpstr>Violet Pump  Station</vt:lpstr>
      <vt:lpstr>Munster WWTP Expansion – Highlights </vt:lpstr>
      <vt:lpstr>Munster WWTP</vt:lpstr>
      <vt:lpstr>Questions?</vt:lpstr>
      <vt:lpstr>Fazendville Decommissioning (F1-01 Pump Station)</vt:lpstr>
      <vt:lpstr>Dravo Decommissioning</vt:lpstr>
      <vt:lpstr>Violet Decommissioning</vt:lpstr>
      <vt:lpstr>Munster WWTP Process Flow Diagram</vt:lpstr>
      <vt:lpstr>Influent Pump Station and Headworks </vt:lpstr>
      <vt:lpstr>Aeration Basins and Digesters</vt:lpstr>
      <vt:lpstr>Effluent Pump Station</vt:lpstr>
      <vt:lpstr>Electrical Feed and Emergency Generators</vt:lpstr>
      <vt:lpstr>Administration Building</vt:lpstr>
      <vt:lpstr>Munster WWTP – Biologically Enhanced HRC</vt:lpstr>
      <vt:lpstr>Munster WWTP – Chlorination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DRAINAGE PLAN FOR THE CITY OF NEW ORLEANS</dc:title>
  <dc:creator>Jennifer Miller</dc:creator>
  <cp:lastModifiedBy>Jennifer Miller</cp:lastModifiedBy>
  <cp:revision>352</cp:revision>
  <dcterms:created xsi:type="dcterms:W3CDTF">2017-06-30T16:52:05Z</dcterms:created>
  <dcterms:modified xsi:type="dcterms:W3CDTF">2018-10-01T16:22:19Z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0x010100601F6D47EB50744DB29267425FE0DA6B</vt:lpwstr>
  </property>
</Properties>
</file>